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79" r:id="rId2"/>
    <p:sldId id="378" r:id="rId3"/>
    <p:sldId id="379" r:id="rId4"/>
    <p:sldId id="380" r:id="rId5"/>
    <p:sldId id="383" r:id="rId6"/>
    <p:sldId id="381" r:id="rId7"/>
    <p:sldId id="382" r:id="rId8"/>
    <p:sldId id="384" r:id="rId9"/>
    <p:sldId id="385" r:id="rId10"/>
    <p:sldId id="386" r:id="rId11"/>
    <p:sldId id="387" r:id="rId12"/>
    <p:sldId id="388" r:id="rId13"/>
    <p:sldId id="389" r:id="rId14"/>
    <p:sldId id="390" r:id="rId15"/>
    <p:sldId id="391" r:id="rId16"/>
    <p:sldId id="392" r:id="rId17"/>
    <p:sldId id="358" r:id="rId18"/>
    <p:sldId id="359" r:id="rId19"/>
    <p:sldId id="393" r:id="rId20"/>
    <p:sldId id="394" r:id="rId21"/>
    <p:sldId id="395" r:id="rId22"/>
    <p:sldId id="396" r:id="rId23"/>
    <p:sldId id="398" r:id="rId24"/>
  </p:sldIdLst>
  <p:sldSz cx="9144000" cy="5143500" type="screen16x9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buFont typeface="Arial" pitchFamily="34" charset="0"/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buFont typeface="Arial" pitchFamily="34" charset="0"/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buFont typeface="Arial" pitchFamily="34" charset="0"/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buFont typeface="Arial" pitchFamily="34" charset="0"/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buFont typeface="Arial" pitchFamily="34" charset="0"/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47">
          <p15:clr>
            <a:srgbClr val="A4A3A4"/>
          </p15:clr>
        </p15:guide>
        <p15:guide id="2" pos="287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F81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546" autoAdjust="0"/>
    <p:restoredTop sz="87918" autoAdjust="0"/>
  </p:normalViewPr>
  <p:slideViewPr>
    <p:cSldViewPr>
      <p:cViewPr varScale="1">
        <p:scale>
          <a:sx n="83" d="100"/>
          <a:sy n="83" d="100"/>
        </p:scale>
        <p:origin x="444" y="90"/>
      </p:cViewPr>
      <p:guideLst>
        <p:guide orient="horz" pos="1647"/>
        <p:guide pos="287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5" cy="7200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页眉占位符 1"/>
          <p:cNvSpPr>
            <a:spLocks noGrp="1" noChangeArrowheads="1"/>
          </p:cNvSpPr>
          <p:nvPr>
            <p:ph type="hdr" sz="quarter" idx="4294967295"/>
          </p:nvPr>
        </p:nvSpPr>
        <p:spPr bwMode="auto">
          <a:xfrm>
            <a:off x="0" y="0"/>
            <a:ext cx="2970213" cy="458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2051" name="日期占位符 2"/>
          <p:cNvSpPr>
            <a:spLocks noGrp="1" noChangeArrowheads="1"/>
          </p:cNvSpPr>
          <p:nvPr>
            <p:ph type="dt" idx="1"/>
          </p:nvPr>
        </p:nvSpPr>
        <p:spPr bwMode="auto">
          <a:xfrm>
            <a:off x="3883025" y="0"/>
            <a:ext cx="2973388" cy="458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/>
            </a:lvl1pPr>
          </a:lstStyle>
          <a:p>
            <a:pPr>
              <a:defRPr/>
            </a:pPr>
            <a:fld id="{AE3DD5BD-4E8C-4036-B614-578CC825BDD8}" type="datetime1">
              <a:rPr lang="zh-CN" altLang="en-US"/>
              <a:pPr>
                <a:defRPr/>
              </a:pPr>
              <a:t>2016/6/28</a:t>
            </a:fld>
            <a:endParaRPr lang="zh-CN" altLang="en-US" sz="1200"/>
          </a:p>
        </p:txBody>
      </p:sp>
      <p:sp>
        <p:nvSpPr>
          <p:cNvPr id="64516" name="幻灯片图像占位符 3"/>
          <p:cNvSpPr>
            <a:spLocks noGrp="1" noRot="1" noChangeAspect="1" noChangeArrowheads="1"/>
          </p:cNvSpPr>
          <p:nvPr>
            <p:ph type="sldImg" idx="2"/>
          </p:nvPr>
        </p:nvSpPr>
        <p:spPr bwMode="auto">
          <a:xfrm>
            <a:off x="685800" y="1143000"/>
            <a:ext cx="5486400" cy="3086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sp>
      <p:sp>
        <p:nvSpPr>
          <p:cNvPr id="2053" name="备注占位符 4"/>
          <p:cNvSpPr>
            <a:spLocks noGrp="1" noRot="1" noChangeAspect="1" noChangeArrowheads="1"/>
          </p:cNvSpPr>
          <p:nvPr/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defTabSz="0">
              <a:spcBef>
                <a:spcPct val="30000"/>
              </a:spcBef>
              <a:buFontTx/>
              <a:buNone/>
              <a:defRPr/>
            </a:pPr>
            <a:r>
              <a:rPr lang="zh-CN" sz="1200"/>
              <a:t>单击此处编辑母版文本样式</a:t>
            </a:r>
          </a:p>
          <a:p>
            <a:pPr defTabSz="0">
              <a:spcBef>
                <a:spcPct val="30000"/>
              </a:spcBef>
              <a:buFontTx/>
              <a:buNone/>
              <a:defRPr/>
            </a:pPr>
            <a:r>
              <a:rPr lang="zh-CN" sz="1200"/>
              <a:t>第二级</a:t>
            </a:r>
          </a:p>
          <a:p>
            <a:pPr defTabSz="0">
              <a:spcBef>
                <a:spcPct val="30000"/>
              </a:spcBef>
              <a:buFontTx/>
              <a:buNone/>
              <a:defRPr/>
            </a:pPr>
            <a:r>
              <a:rPr lang="zh-CN" sz="1200"/>
              <a:t>第三级</a:t>
            </a:r>
          </a:p>
          <a:p>
            <a:pPr defTabSz="0">
              <a:spcBef>
                <a:spcPct val="30000"/>
              </a:spcBef>
              <a:buFontTx/>
              <a:buNone/>
              <a:defRPr/>
            </a:pPr>
            <a:r>
              <a:rPr lang="zh-CN" sz="1200"/>
              <a:t>第四级</a:t>
            </a:r>
          </a:p>
          <a:p>
            <a:pPr defTabSz="0">
              <a:spcBef>
                <a:spcPct val="30000"/>
              </a:spcBef>
              <a:buFontTx/>
              <a:buNone/>
              <a:defRPr/>
            </a:pPr>
            <a:r>
              <a:rPr lang="zh-CN" sz="1200"/>
              <a:t>第五级</a:t>
            </a:r>
          </a:p>
        </p:txBody>
      </p:sp>
      <p:sp>
        <p:nvSpPr>
          <p:cNvPr id="2054" name="页脚占位符 5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0213" cy="458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2055" name="灯片编号占位符 6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3025" y="8685213"/>
            <a:ext cx="2973388" cy="458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/>
            </a:lvl1pPr>
          </a:lstStyle>
          <a:p>
            <a:pPr>
              <a:defRPr/>
            </a:pPr>
            <a:fld id="{8B978BD7-63EC-44B1-ADA8-9FAEEF80F866}" type="slidenum">
              <a:rPr lang="zh-CN" altLang="en-US"/>
              <a:pPr>
                <a:defRPr/>
              </a:pPr>
              <a:t>‹#›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4028937681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17190C-9D98-466C-923D-8D4A88899613}" type="slidenum">
              <a:rPr lang="zh-CN" altLang="en-US" smtClean="0"/>
              <a:pPr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12591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17190C-9D98-466C-923D-8D4A88899613}" type="slidenum">
              <a:rPr lang="zh-CN" altLang="en-US" smtClean="0"/>
              <a:pPr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02986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8613"/>
            <a:ext cx="7772400" cy="11017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4D814FD-C014-49EE-966A-C451594B144F}" type="datetime1">
              <a:rPr lang="zh-CN" altLang="en-US"/>
              <a:pPr>
                <a:defRPr/>
              </a:pPr>
              <a:t>2016/6/28</a:t>
            </a:fld>
            <a:endParaRPr lang="zh-CN" altLang="en-US" sz="1800">
              <a:solidFill>
                <a:schemeClr val="tx1"/>
              </a:solidFill>
              <a:latin typeface="Arial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9DFD604-2AEE-445B-9CD6-0C549D441A8F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  <a:latin typeface="Arial" pitchFamily="34" charset="0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7F6E911-F767-40F2-978E-F4F8F2E49E2B}" type="datetime1">
              <a:rPr lang="zh-CN" altLang="en-US"/>
              <a:pPr>
                <a:defRPr/>
              </a:pPr>
              <a:t>2016/6/28</a:t>
            </a:fld>
            <a:endParaRPr lang="zh-CN" altLang="en-US" sz="1800">
              <a:solidFill>
                <a:schemeClr val="tx1"/>
              </a:solidFill>
              <a:latin typeface="Arial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059ACAE-EC37-4B38-BFC8-285BF66914FF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  <a:latin typeface="Arial" pitchFamily="34" charset="0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785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7CE3984-4DC8-4571-B81D-3378260E8A69}" type="datetime1">
              <a:rPr lang="zh-CN" altLang="en-US"/>
              <a:pPr>
                <a:defRPr/>
              </a:pPr>
              <a:t>2016/6/28</a:t>
            </a:fld>
            <a:endParaRPr lang="zh-CN" altLang="en-US" sz="1800">
              <a:solidFill>
                <a:schemeClr val="tx1"/>
              </a:solidFill>
              <a:latin typeface="Arial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49D9B7D-D3EC-4FFD-9814-7C6FAF287807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  <a:latin typeface="Arial" pitchFamily="34" charset="0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B03BBA5-BD13-41F8-BDBE-E59C9CE95F0F}" type="datetime1">
              <a:rPr lang="zh-CN" altLang="en-US"/>
              <a:pPr>
                <a:defRPr/>
              </a:pPr>
              <a:t>2016/6/28</a:t>
            </a:fld>
            <a:endParaRPr lang="zh-CN" altLang="en-US" sz="1800">
              <a:solidFill>
                <a:schemeClr val="tx1"/>
              </a:solidFill>
              <a:latin typeface="Arial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D07F24-2986-47E3-A0F8-3061E6880580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  <a:latin typeface="Arial" pitchFamily="34" charset="0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5"/>
            <a:ext cx="7772400" cy="10223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79638"/>
            <a:ext cx="7772400" cy="112553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F896B9-4AAB-4D8F-9EB3-5F6776E42F02}" type="datetime1">
              <a:rPr lang="zh-CN" altLang="en-US"/>
              <a:pPr>
                <a:defRPr/>
              </a:pPr>
              <a:t>2016/6/28</a:t>
            </a:fld>
            <a:endParaRPr lang="zh-CN" altLang="en-US" sz="1800">
              <a:solidFill>
                <a:schemeClr val="tx1"/>
              </a:solidFill>
              <a:latin typeface="Arial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B9ED112-698F-428A-BAF9-43D8DFCEE319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  <a:latin typeface="Arial" pitchFamily="34" charset="0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EF5F4FA-2715-440D-B1F3-0696040B60B3}" type="datetime1">
              <a:rPr lang="zh-CN" altLang="en-US"/>
              <a:pPr>
                <a:defRPr/>
              </a:pPr>
              <a:t>2016/6/28</a:t>
            </a:fld>
            <a:endParaRPr lang="zh-CN" altLang="en-US" sz="1800">
              <a:solidFill>
                <a:schemeClr val="tx1"/>
              </a:solidFill>
              <a:latin typeface="Arial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B83D547-0E80-49D2-813A-FB73279B2A3B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  <a:latin typeface="Arial" pitchFamily="34" charset="0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0938"/>
            <a:ext cx="4040188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950"/>
            <a:ext cx="4040188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150938"/>
            <a:ext cx="4041775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1631950"/>
            <a:ext cx="4041775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37A3C58-9EAF-4E5A-8B78-8B0974DD4F48}" type="datetime1">
              <a:rPr lang="zh-CN" altLang="en-US"/>
              <a:pPr>
                <a:defRPr/>
              </a:pPr>
              <a:t>2016/6/28</a:t>
            </a:fld>
            <a:endParaRPr lang="zh-CN" altLang="en-US" sz="1800">
              <a:solidFill>
                <a:schemeClr val="tx1"/>
              </a:solidFill>
              <a:latin typeface="Arial" pitchFamily="34" charset="0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4404093-BF68-4A75-9BC5-384C0EA79C96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  <a:latin typeface="Arial" pitchFamily="34" charset="0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EE95781-AD7B-4A3A-9415-854489CDB2B5}" type="datetime1">
              <a:rPr lang="zh-CN" altLang="en-US"/>
              <a:pPr>
                <a:defRPr/>
              </a:pPr>
              <a:t>2016/6/28</a:t>
            </a:fld>
            <a:endParaRPr lang="zh-CN" altLang="en-US" sz="1800">
              <a:solidFill>
                <a:schemeClr val="tx1"/>
              </a:solidFill>
              <a:latin typeface="Arial" pitchFamily="34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1F1FFED-0F71-4679-9780-8AB5D7E637BD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  <a:latin typeface="Arial" pitchFamily="34" charset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34344FB-4785-4229-B0F8-5C580C2C7CDE}" type="datetime1">
              <a:rPr lang="zh-CN" altLang="en-US"/>
              <a:pPr>
                <a:defRPr/>
              </a:pPr>
              <a:t>2016/6/28</a:t>
            </a:fld>
            <a:endParaRPr lang="zh-CN" altLang="en-US" sz="1800">
              <a:solidFill>
                <a:schemeClr val="tx1"/>
              </a:solidFill>
              <a:latin typeface="Arial" pitchFamily="34" charset="0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98B6EA-DA3D-406D-8E32-B4CAA7DF5500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  <a:latin typeface="Arial" pitchFamily="34" charset="0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3008313" cy="87153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43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076325"/>
            <a:ext cx="3008313" cy="35179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90BB2D-67AF-4616-9799-0D9FE177D00C}" type="datetime1">
              <a:rPr lang="zh-CN" altLang="en-US"/>
              <a:pPr>
                <a:defRPr/>
              </a:pPr>
              <a:t>2016/6/28</a:t>
            </a:fld>
            <a:endParaRPr lang="zh-CN" altLang="en-US" sz="1800">
              <a:solidFill>
                <a:schemeClr val="tx1"/>
              </a:solidFill>
              <a:latin typeface="Arial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E16DFCD-411F-4630-ACD6-EEA2D1D7FDFE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  <a:latin typeface="Arial" pitchFamily="34" charset="0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>
              <a:sym typeface="Calibri" pitchFamily="34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900"/>
            <a:ext cx="5486400" cy="6032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E148E19-CA0B-4BFA-9191-BD781D0D2A93}" type="datetime1">
              <a:rPr lang="zh-CN" altLang="en-US"/>
              <a:pPr>
                <a:defRPr/>
              </a:pPr>
              <a:t>2016/6/28</a:t>
            </a:fld>
            <a:endParaRPr lang="zh-CN" altLang="en-US" sz="1800">
              <a:solidFill>
                <a:schemeClr val="tx1"/>
              </a:solidFill>
              <a:latin typeface="Arial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2D783A-5BD3-42DD-AB05-7BE7B73380B2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  <a:latin typeface="Arial" pitchFamily="34" charset="0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457200" y="206375"/>
            <a:ext cx="8229600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>
                <a:sym typeface="Calibri" pitchFamily="34" charset="0"/>
              </a:rPr>
              <a:t>单击此处编辑母版标题样式</a:t>
            </a:r>
          </a:p>
        </p:txBody>
      </p:sp>
      <p:sp>
        <p:nvSpPr>
          <p:cNvPr id="1027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00150"/>
            <a:ext cx="8229600" cy="339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>
                <a:sym typeface="Calibri" pitchFamily="34" charset="0"/>
              </a:rPr>
              <a:t>单击此处编辑母版文本样式</a:t>
            </a:r>
          </a:p>
          <a:p>
            <a:pPr lvl="1"/>
            <a:r>
              <a:rPr lang="zh-CN">
                <a:sym typeface="Calibri" pitchFamily="34" charset="0"/>
              </a:rPr>
              <a:t>第二级</a:t>
            </a:r>
          </a:p>
          <a:p>
            <a:pPr lvl="2"/>
            <a:r>
              <a:rPr lang="zh-CN">
                <a:sym typeface="Calibri" pitchFamily="34" charset="0"/>
              </a:rPr>
              <a:t>第三级</a:t>
            </a:r>
          </a:p>
          <a:p>
            <a:pPr lvl="3"/>
            <a:r>
              <a:rPr lang="zh-CN">
                <a:sym typeface="Calibri" pitchFamily="34" charset="0"/>
              </a:rPr>
              <a:t>第四级</a:t>
            </a:r>
          </a:p>
          <a:p>
            <a:pPr lvl="4"/>
            <a:r>
              <a:rPr lang="zh-CN">
                <a:sym typeface="Calibri" pitchFamily="34" charset="0"/>
              </a:rPr>
              <a:t>第五级</a:t>
            </a:r>
          </a:p>
        </p:txBody>
      </p:sp>
      <p:sp>
        <p:nvSpPr>
          <p:cNvPr id="1028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4767263"/>
            <a:ext cx="2133600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  <a:latin typeface="+mn-lt"/>
                <a:sym typeface="Calibri" pitchFamily="34" charset="0"/>
              </a:defRPr>
            </a:lvl1pPr>
          </a:lstStyle>
          <a:p>
            <a:pPr>
              <a:defRPr/>
            </a:pPr>
            <a:fld id="{684E55CA-1945-43C7-A91F-AAC35EB91023}" type="datetime1">
              <a:rPr lang="zh-CN" altLang="en-US"/>
              <a:pPr>
                <a:defRPr/>
              </a:pPr>
              <a:t>2016/6/28</a:t>
            </a:fld>
            <a:endParaRPr lang="zh-CN" altLang="en-US"/>
          </a:p>
        </p:txBody>
      </p:sp>
      <p:sp>
        <p:nvSpPr>
          <p:cNvPr id="1029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4767263"/>
            <a:ext cx="2895600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898989"/>
                </a:solidFill>
                <a:latin typeface="+mn-lt"/>
                <a:sym typeface="Calibri" pitchFamily="34" charset="0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1030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4767263"/>
            <a:ext cx="2133600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+mn-lt"/>
                <a:sym typeface="Calibri" pitchFamily="34" charset="0"/>
              </a:defRPr>
            </a:lvl1pPr>
          </a:lstStyle>
          <a:p>
            <a:pPr>
              <a:defRPr/>
            </a:pPr>
            <a:fld id="{C3468893-EA56-4E59-AC05-5DACC074BDF0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  <p:sldLayoutId id="2147483738" r:id="rId2"/>
    <p:sldLayoutId id="2147483739" r:id="rId3"/>
    <p:sldLayoutId id="2147483740" r:id="rId4"/>
    <p:sldLayoutId id="2147483741" r:id="rId5"/>
    <p:sldLayoutId id="2147483742" r:id="rId6"/>
    <p:sldLayoutId id="2147483743" r:id="rId7"/>
    <p:sldLayoutId id="2147483744" r:id="rId8"/>
    <p:sldLayoutId id="2147483745" r:id="rId9"/>
    <p:sldLayoutId id="2147483746" r:id="rId10"/>
    <p:sldLayoutId id="2147483747" r:id="rId11"/>
  </p:sldLayoutIdLst>
  <p:hf sldNum="0" hdr="0" ft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  <a:sym typeface="Calibri" pitchFamily="34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  <a:sym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  <a:sym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  <a:sym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  <a:sym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  <a:sym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  <a:sym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  <a:sym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  <a:sym typeface="Calibri" pitchFamily="34" charset="0"/>
        </a:defRPr>
      </a:lvl9pPr>
    </p:titleStyle>
    <p:bodyStyle>
      <a:lvl1pPr marL="342900" indent="-342900" algn="l" defTabSz="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Calibri" pitchFamily="34" charset="0"/>
        </a:defRPr>
      </a:lvl1pPr>
      <a:lvl2pPr marL="742950" indent="-285750" algn="l" defTabSz="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>
          <a:solidFill>
            <a:schemeClr val="tx1"/>
          </a:solidFill>
          <a:latin typeface="+mn-lt"/>
          <a:ea typeface="+mn-ea"/>
          <a:sym typeface="Calibri" pitchFamily="34" charset="0"/>
        </a:defRPr>
      </a:lvl2pPr>
      <a:lvl3pPr marL="1143000" indent="-228600" algn="l" defTabSz="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>
          <a:solidFill>
            <a:schemeClr val="tx1"/>
          </a:solidFill>
          <a:latin typeface="+mn-lt"/>
          <a:ea typeface="+mn-ea"/>
          <a:sym typeface="Calibri" pitchFamily="34" charset="0"/>
        </a:defRPr>
      </a:lvl3pPr>
      <a:lvl4pPr marL="1600200" indent="-228600" algn="l" defTabSz="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>
          <a:solidFill>
            <a:schemeClr val="tx1"/>
          </a:solidFill>
          <a:latin typeface="+mn-lt"/>
          <a:ea typeface="+mn-ea"/>
          <a:sym typeface="Calibri" pitchFamily="34" charset="0"/>
        </a:defRPr>
      </a:lvl4pPr>
      <a:lvl5pPr marL="2057400" indent="-228600" algn="l" defTabSz="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itchFamily="34" charset="0"/>
        </a:defRPr>
      </a:lvl5pPr>
      <a:lvl6pPr marL="2514600" indent="-228600" algn="l" defTabSz="0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itchFamily="34" charset="0"/>
        </a:defRPr>
      </a:lvl6pPr>
      <a:lvl7pPr marL="2971800" indent="-228600" algn="l" defTabSz="0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itchFamily="34" charset="0"/>
        </a:defRPr>
      </a:lvl7pPr>
      <a:lvl8pPr marL="3429000" indent="-228600" algn="l" defTabSz="0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itchFamily="34" charset="0"/>
        </a:defRPr>
      </a:lvl8pPr>
      <a:lvl9pPr marL="3886200" indent="-228600" algn="l" defTabSz="0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itchFamily="34" charset="0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image" Target="../media/image17.png"/><Relationship Id="rId16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5" Type="http://schemas.openxmlformats.org/officeDocument/2006/relationships/image" Target="../media/image3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Relationship Id="rId1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1.jpeg"/><Relationship Id="rId4" Type="http://schemas.openxmlformats.org/officeDocument/2006/relationships/image" Target="../media/image40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5.jpg"/><Relationship Id="rId4" Type="http://schemas.openxmlformats.org/officeDocument/2006/relationships/image" Target="../media/image44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tags" Target="../tags/tag13.xm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tags" Target="../tags/tag12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5" Type="http://schemas.openxmlformats.org/officeDocument/2006/relationships/tags" Target="../tags/tag5.xml"/><Relationship Id="rId10" Type="http://schemas.openxmlformats.org/officeDocument/2006/relationships/tags" Target="../tags/tag10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7" Type="http://schemas.openxmlformats.org/officeDocument/2006/relationships/image" Target="../media/image5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5" name="Picture 3" descr="D:\Desktop\素材\素描城市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92200" y="1500188"/>
            <a:ext cx="69850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316" name="文本框 1"/>
          <p:cNvSpPr>
            <a:spLocks noChangeArrowheads="1"/>
          </p:cNvSpPr>
          <p:nvPr/>
        </p:nvSpPr>
        <p:spPr bwMode="auto">
          <a:xfrm>
            <a:off x="295275" y="3643313"/>
            <a:ext cx="857250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zh-CN" altLang="en-US" sz="3200" b="1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恒复科技</a:t>
            </a:r>
            <a:endParaRPr lang="en-US" altLang="zh-CN" sz="3200" b="1" dirty="0">
              <a:solidFill>
                <a:schemeClr val="accent1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13314" name="文本框 1"/>
          <p:cNvSpPr>
            <a:spLocks noChangeArrowheads="1"/>
          </p:cNvSpPr>
          <p:nvPr/>
        </p:nvSpPr>
        <p:spPr bwMode="auto">
          <a:xfrm>
            <a:off x="175790" y="1707690"/>
            <a:ext cx="8572500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4400" b="1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VR</a:t>
            </a:r>
            <a:r>
              <a:rPr lang="zh-CN" altLang="en-US" sz="4400" b="1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梦想家商业计划书</a:t>
            </a:r>
            <a:endParaRPr lang="en-US" altLang="zh-CN" sz="4000" b="1" dirty="0">
              <a:solidFill>
                <a:schemeClr val="accent1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198" y="1338144"/>
            <a:ext cx="1130004" cy="1305044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3707940" y="1707690"/>
            <a:ext cx="1728000" cy="1728000"/>
            <a:chOff x="3609476" y="2611048"/>
            <a:chExt cx="1728000" cy="1728000"/>
          </a:xfrm>
          <a:effectLst>
            <a:glow rad="139700">
              <a:schemeClr val="bg1">
                <a:alpha val="40000"/>
              </a:schemeClr>
            </a:glow>
          </a:effectLst>
        </p:grpSpPr>
        <p:sp>
          <p:nvSpPr>
            <p:cNvPr id="6" name="椭圆 5"/>
            <p:cNvSpPr/>
            <p:nvPr/>
          </p:nvSpPr>
          <p:spPr>
            <a:xfrm>
              <a:off x="3609476" y="2611048"/>
              <a:ext cx="1728000" cy="1728000"/>
            </a:xfrm>
            <a:prstGeom prst="ellipse">
              <a:avLst/>
            </a:prstGeom>
            <a:solidFill>
              <a:srgbClr val="5A914D"/>
            </a:solidFill>
            <a:ln w="28575">
              <a:solidFill>
                <a:srgbClr val="5A914D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3647033" y="2863918"/>
              <a:ext cx="1639907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VR</a:t>
              </a:r>
            </a:p>
            <a:p>
              <a:pPr algn="ctr"/>
              <a:r>
                <a:rPr lang="zh-CN" altLang="en-US" sz="320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梦想家</a:t>
              </a:r>
              <a:endParaRPr lang="zh-CN" alt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2343600" y="1110090"/>
            <a:ext cx="1271600" cy="1195200"/>
            <a:chOff x="2009013" y="2224117"/>
            <a:chExt cx="1197914" cy="1125940"/>
          </a:xfrm>
          <a:solidFill>
            <a:srgbClr val="6DCFF6"/>
          </a:solidFill>
          <a:effectLst>
            <a:glow rad="139700">
              <a:schemeClr val="bg1">
                <a:alpha val="40000"/>
              </a:schemeClr>
            </a:glow>
          </a:effectLst>
        </p:grpSpPr>
        <p:sp>
          <p:nvSpPr>
            <p:cNvPr id="9" name="椭圆 8"/>
            <p:cNvSpPr/>
            <p:nvPr/>
          </p:nvSpPr>
          <p:spPr>
            <a:xfrm>
              <a:off x="2048771" y="2224117"/>
              <a:ext cx="1125940" cy="1125940"/>
            </a:xfrm>
            <a:prstGeom prst="ellipse">
              <a:avLst/>
            </a:prstGeom>
            <a:grpFill/>
            <a:ln w="28575">
              <a:solidFill>
                <a:srgbClr val="6DCFF6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2009013" y="2569508"/>
              <a:ext cx="1197914" cy="43491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VR</a:t>
              </a:r>
              <a:r>
                <a:rPr lang="zh-CN" altLang="en-US" sz="240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内容</a:t>
              </a:r>
              <a:endParaRPr lang="zh-CN" alt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2385803" y="2661671"/>
            <a:ext cx="1195200" cy="1195200"/>
            <a:chOff x="2046031" y="3913042"/>
            <a:chExt cx="1453956" cy="1453955"/>
          </a:xfrm>
          <a:effectLst>
            <a:glow rad="139700">
              <a:schemeClr val="bg1">
                <a:alpha val="40000"/>
              </a:schemeClr>
            </a:glow>
          </a:effectLst>
        </p:grpSpPr>
        <p:sp>
          <p:nvSpPr>
            <p:cNvPr id="12" name="椭圆 11"/>
            <p:cNvSpPr/>
            <p:nvPr/>
          </p:nvSpPr>
          <p:spPr>
            <a:xfrm>
              <a:off x="2046031" y="3913042"/>
              <a:ext cx="1453955" cy="1453955"/>
            </a:xfrm>
            <a:prstGeom prst="ellipse">
              <a:avLst/>
            </a:prstGeom>
            <a:solidFill>
              <a:srgbClr val="F37521"/>
            </a:solidFill>
            <a:ln w="28575">
              <a:solidFill>
                <a:srgbClr val="F3752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2046032" y="4136580"/>
              <a:ext cx="1453955" cy="10109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用户</a:t>
              </a:r>
              <a:endParaRPr lang="en-US" altLang="zh-CN" sz="24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240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账号</a:t>
              </a:r>
              <a:endParaRPr lang="zh-CN" alt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3973598" y="239437"/>
            <a:ext cx="1196684" cy="1196683"/>
            <a:chOff x="3841252" y="934170"/>
            <a:chExt cx="1453956" cy="1453955"/>
          </a:xfrm>
          <a:effectLst>
            <a:glow rad="139700">
              <a:schemeClr val="bg1">
                <a:alpha val="40000"/>
              </a:schemeClr>
            </a:glow>
          </a:effectLst>
        </p:grpSpPr>
        <p:sp>
          <p:nvSpPr>
            <p:cNvPr id="15" name="椭圆 14"/>
            <p:cNvSpPr/>
            <p:nvPr/>
          </p:nvSpPr>
          <p:spPr>
            <a:xfrm>
              <a:off x="3841252" y="934170"/>
              <a:ext cx="1453955" cy="1453955"/>
            </a:xfrm>
            <a:prstGeom prst="ellipse">
              <a:avLst/>
            </a:prstGeom>
            <a:solidFill>
              <a:srgbClr val="E9494B"/>
            </a:solidFill>
            <a:ln w="28575">
              <a:solidFill>
                <a:srgbClr val="E9494B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3841253" y="1363068"/>
              <a:ext cx="1453955" cy="5609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客户端</a:t>
              </a:r>
              <a:endParaRPr lang="zh-CN" alt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5581727" y="1110090"/>
            <a:ext cx="1195200" cy="1195200"/>
            <a:chOff x="5581882" y="1772609"/>
            <a:chExt cx="1453955" cy="1453955"/>
          </a:xfrm>
          <a:effectLst>
            <a:glow rad="139700">
              <a:schemeClr val="bg1">
                <a:alpha val="40000"/>
              </a:schemeClr>
            </a:glow>
          </a:effectLst>
        </p:grpSpPr>
        <p:sp>
          <p:nvSpPr>
            <p:cNvPr id="18" name="椭圆 17"/>
            <p:cNvSpPr/>
            <p:nvPr/>
          </p:nvSpPr>
          <p:spPr>
            <a:xfrm>
              <a:off x="5581882" y="1772609"/>
              <a:ext cx="1453955" cy="1453955"/>
            </a:xfrm>
            <a:prstGeom prst="ellipse">
              <a:avLst/>
            </a:prstGeom>
            <a:solidFill>
              <a:srgbClr val="85C249"/>
            </a:solidFill>
            <a:ln w="28575">
              <a:solidFill>
                <a:srgbClr val="85C249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5581882" y="1979030"/>
              <a:ext cx="1453955" cy="10109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VR</a:t>
              </a:r>
              <a:r>
                <a:rPr lang="zh-CN" altLang="en-US" sz="240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内容更新</a:t>
              </a:r>
              <a:endParaRPr lang="zh-CN" alt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3974341" y="3701334"/>
            <a:ext cx="1209268" cy="1195200"/>
            <a:chOff x="3841251" y="4751481"/>
            <a:chExt cx="1209268" cy="1195200"/>
          </a:xfrm>
          <a:effectLst>
            <a:glow rad="139700">
              <a:schemeClr val="bg1">
                <a:alpha val="40000"/>
              </a:schemeClr>
            </a:glow>
          </a:effectLst>
        </p:grpSpPr>
        <p:sp>
          <p:nvSpPr>
            <p:cNvPr id="21" name="椭圆 20"/>
            <p:cNvSpPr/>
            <p:nvPr/>
          </p:nvSpPr>
          <p:spPr>
            <a:xfrm>
              <a:off x="3841251" y="4751481"/>
              <a:ext cx="1195200" cy="1195200"/>
            </a:xfrm>
            <a:prstGeom prst="ellipse">
              <a:avLst/>
            </a:prstGeom>
            <a:solidFill>
              <a:srgbClr val="4DBFBF"/>
            </a:solidFill>
            <a:ln w="28575">
              <a:solidFill>
                <a:srgbClr val="4DBFBF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3855318" y="4921300"/>
              <a:ext cx="119520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远程</a:t>
              </a:r>
              <a:endParaRPr lang="en-US" altLang="zh-CN" sz="24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240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监管</a:t>
              </a:r>
              <a:endParaRPr lang="zh-CN" alt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5581727" y="2657859"/>
            <a:ext cx="1195200" cy="1195200"/>
            <a:chOff x="5581882" y="3913042"/>
            <a:chExt cx="1453955" cy="1453955"/>
          </a:xfrm>
          <a:effectLst>
            <a:glow rad="139700">
              <a:schemeClr val="bg1">
                <a:alpha val="40000"/>
              </a:schemeClr>
            </a:glow>
          </a:effectLst>
        </p:grpSpPr>
        <p:sp>
          <p:nvSpPr>
            <p:cNvPr id="24" name="椭圆 23"/>
            <p:cNvSpPr/>
            <p:nvPr/>
          </p:nvSpPr>
          <p:spPr>
            <a:xfrm>
              <a:off x="5581882" y="3913042"/>
              <a:ext cx="1453955" cy="1453955"/>
            </a:xfrm>
            <a:prstGeom prst="ellipse">
              <a:avLst/>
            </a:prstGeom>
            <a:solidFill>
              <a:srgbClr val="4A6B72"/>
            </a:solidFill>
            <a:ln w="28575">
              <a:solidFill>
                <a:srgbClr val="4A6B72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5581882" y="4153690"/>
              <a:ext cx="1453955" cy="10109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用户收费管理</a:t>
              </a:r>
              <a:endParaRPr lang="zh-CN" alt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6" name="矩形 25"/>
          <p:cNvSpPr/>
          <p:nvPr/>
        </p:nvSpPr>
        <p:spPr>
          <a:xfrm>
            <a:off x="175465" y="64406"/>
            <a:ext cx="457200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CN" sz="4000" b="1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VR</a:t>
            </a:r>
            <a:r>
              <a:rPr lang="zh-CN" altLang="en-US" sz="4000" b="1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梦想家核心</a:t>
            </a:r>
            <a:endParaRPr lang="en-US" altLang="zh-CN" sz="4000" b="1" dirty="0">
              <a:solidFill>
                <a:schemeClr val="accent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8734" y="92679"/>
            <a:ext cx="516557" cy="596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463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5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5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6506784" y="2584272"/>
            <a:ext cx="1490362" cy="1622470"/>
            <a:chOff x="-1965700" y="2961081"/>
            <a:chExt cx="1490362" cy="1622470"/>
          </a:xfrm>
        </p:grpSpPr>
        <p:sp>
          <p:nvSpPr>
            <p:cNvPr id="6" name="圆角矩形 5"/>
            <p:cNvSpPr/>
            <p:nvPr/>
          </p:nvSpPr>
          <p:spPr>
            <a:xfrm>
              <a:off x="-1965700" y="2961081"/>
              <a:ext cx="1469513" cy="1622470"/>
            </a:xfrm>
            <a:prstGeom prst="roundRect">
              <a:avLst/>
            </a:prstGeom>
            <a:solidFill>
              <a:srgbClr val="D6F0FF"/>
            </a:solidFill>
            <a:ln>
              <a:solidFill>
                <a:srgbClr val="6DCFF6"/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4F81BD"/>
                </a:solidFill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51743" y="3321586"/>
              <a:ext cx="302180" cy="285392"/>
            </a:xfrm>
            <a:prstGeom prst="rect">
              <a:avLst/>
            </a:prstGeom>
          </p:spPr>
        </p:pic>
        <p:sp>
          <p:nvSpPr>
            <p:cNvPr id="8" name="文本框 7"/>
            <p:cNvSpPr txBox="1"/>
            <p:nvPr/>
          </p:nvSpPr>
          <p:spPr>
            <a:xfrm>
              <a:off x="-1507224" y="3118768"/>
              <a:ext cx="1003171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800">
                  <a:solidFill>
                    <a:srgbClr val="4F81B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VR</a:t>
              </a:r>
              <a:r>
                <a:rPr lang="zh-CN" altLang="en-US" sz="800">
                  <a:solidFill>
                    <a:srgbClr val="4F81B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引擎</a:t>
              </a:r>
              <a:endParaRPr lang="zh-CN" altLang="en-US" sz="800" dirty="0">
                <a:solidFill>
                  <a:srgbClr val="4F81B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51743" y="3910396"/>
              <a:ext cx="302180" cy="258112"/>
            </a:xfrm>
            <a:prstGeom prst="rect">
              <a:avLst/>
            </a:prstGeom>
          </p:spPr>
        </p:pic>
        <p:sp>
          <p:nvSpPr>
            <p:cNvPr id="10" name="文本框 9"/>
            <p:cNvSpPr txBox="1"/>
            <p:nvPr/>
          </p:nvSpPr>
          <p:spPr>
            <a:xfrm>
              <a:off x="-1467971" y="4177250"/>
              <a:ext cx="99263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800">
                  <a:solidFill>
                    <a:srgbClr val="4F81B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VR</a:t>
              </a:r>
              <a:r>
                <a:rPr lang="zh-CN" altLang="en-US" sz="800">
                  <a:solidFill>
                    <a:srgbClr val="4F81B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梦想家控制台</a:t>
              </a:r>
              <a:endParaRPr lang="zh-CN" altLang="en-US" sz="800" dirty="0">
                <a:solidFill>
                  <a:srgbClr val="4F81B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780926" y="3922988"/>
              <a:ext cx="302180" cy="232930"/>
            </a:xfrm>
            <a:prstGeom prst="rect">
              <a:avLst/>
            </a:prstGeom>
          </p:spPr>
        </p:pic>
        <p:sp>
          <p:nvSpPr>
            <p:cNvPr id="12" name="文本框 11"/>
            <p:cNvSpPr txBox="1"/>
            <p:nvPr/>
          </p:nvSpPr>
          <p:spPr>
            <a:xfrm>
              <a:off x="-1907425" y="4164661"/>
              <a:ext cx="576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800">
                  <a:solidFill>
                    <a:srgbClr val="4F81B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显示屏</a:t>
              </a:r>
              <a:endParaRPr lang="zh-CN" altLang="en-US" sz="800" dirty="0">
                <a:solidFill>
                  <a:srgbClr val="4F81B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3" name="直接连接符 12"/>
            <p:cNvCxnSpPr>
              <a:stCxn id="11" idx="3"/>
              <a:endCxn id="9" idx="1"/>
            </p:cNvCxnSpPr>
            <p:nvPr/>
          </p:nvCxnSpPr>
          <p:spPr>
            <a:xfrm flipV="1">
              <a:off x="-1478746" y="4039452"/>
              <a:ext cx="327003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>
              <a:stCxn id="9" idx="0"/>
              <a:endCxn id="7" idx="2"/>
            </p:cNvCxnSpPr>
            <p:nvPr/>
          </p:nvCxnSpPr>
          <p:spPr>
            <a:xfrm flipV="1">
              <a:off x="-1000653" y="3606978"/>
              <a:ext cx="0" cy="30341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组合 14"/>
          <p:cNvGrpSpPr/>
          <p:nvPr/>
        </p:nvGrpSpPr>
        <p:grpSpPr>
          <a:xfrm>
            <a:off x="4196139" y="2570204"/>
            <a:ext cx="1490362" cy="1622470"/>
            <a:chOff x="-1965700" y="2961081"/>
            <a:chExt cx="1490362" cy="1622470"/>
          </a:xfrm>
        </p:grpSpPr>
        <p:sp>
          <p:nvSpPr>
            <p:cNvPr id="16" name="圆角矩形 15"/>
            <p:cNvSpPr/>
            <p:nvPr/>
          </p:nvSpPr>
          <p:spPr>
            <a:xfrm>
              <a:off x="-1965700" y="2961081"/>
              <a:ext cx="1469513" cy="1622470"/>
            </a:xfrm>
            <a:prstGeom prst="roundRect">
              <a:avLst/>
            </a:prstGeom>
            <a:solidFill>
              <a:srgbClr val="D6F0FF"/>
            </a:solidFill>
            <a:ln>
              <a:solidFill>
                <a:srgbClr val="6DCFF6"/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4F81BD"/>
                </a:solidFill>
              </a:endParaRPr>
            </a:p>
          </p:txBody>
        </p:sp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51743" y="3321586"/>
              <a:ext cx="302180" cy="285392"/>
            </a:xfrm>
            <a:prstGeom prst="rect">
              <a:avLst/>
            </a:prstGeom>
          </p:spPr>
        </p:pic>
        <p:sp>
          <p:nvSpPr>
            <p:cNvPr id="18" name="文本框 17"/>
            <p:cNvSpPr txBox="1"/>
            <p:nvPr/>
          </p:nvSpPr>
          <p:spPr>
            <a:xfrm>
              <a:off x="-1507224" y="3118768"/>
              <a:ext cx="1003171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800">
                  <a:solidFill>
                    <a:srgbClr val="4F81B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VR</a:t>
              </a:r>
              <a:r>
                <a:rPr lang="zh-CN" altLang="en-US" sz="800">
                  <a:solidFill>
                    <a:srgbClr val="4F81B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引擎</a:t>
              </a:r>
              <a:endParaRPr lang="zh-CN" altLang="en-US" sz="800" dirty="0">
                <a:solidFill>
                  <a:srgbClr val="4F81B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19" name="图片 1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51743" y="3910396"/>
              <a:ext cx="302180" cy="258112"/>
            </a:xfrm>
            <a:prstGeom prst="rect">
              <a:avLst/>
            </a:prstGeom>
          </p:spPr>
        </p:pic>
        <p:sp>
          <p:nvSpPr>
            <p:cNvPr id="20" name="文本框 19"/>
            <p:cNvSpPr txBox="1"/>
            <p:nvPr/>
          </p:nvSpPr>
          <p:spPr>
            <a:xfrm>
              <a:off x="-1467971" y="4177250"/>
              <a:ext cx="99263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800">
                  <a:solidFill>
                    <a:srgbClr val="4F81B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VR</a:t>
              </a:r>
              <a:r>
                <a:rPr lang="zh-CN" altLang="en-US" sz="800">
                  <a:solidFill>
                    <a:srgbClr val="4F81B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梦想家控制台</a:t>
              </a:r>
              <a:endParaRPr lang="zh-CN" altLang="en-US" sz="800" dirty="0">
                <a:solidFill>
                  <a:srgbClr val="4F81B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21" name="图片 2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780926" y="3922988"/>
              <a:ext cx="302180" cy="232930"/>
            </a:xfrm>
            <a:prstGeom prst="rect">
              <a:avLst/>
            </a:prstGeom>
          </p:spPr>
        </p:pic>
        <p:sp>
          <p:nvSpPr>
            <p:cNvPr id="22" name="文本框 21"/>
            <p:cNvSpPr txBox="1"/>
            <p:nvPr/>
          </p:nvSpPr>
          <p:spPr>
            <a:xfrm>
              <a:off x="-1907425" y="4164661"/>
              <a:ext cx="576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800">
                  <a:solidFill>
                    <a:srgbClr val="4F81B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显示屏</a:t>
              </a:r>
              <a:endParaRPr lang="zh-CN" altLang="en-US" sz="800" dirty="0">
                <a:solidFill>
                  <a:srgbClr val="4F81B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23" name="直接连接符 22"/>
            <p:cNvCxnSpPr>
              <a:stCxn id="21" idx="3"/>
              <a:endCxn id="19" idx="1"/>
            </p:cNvCxnSpPr>
            <p:nvPr/>
          </p:nvCxnSpPr>
          <p:spPr>
            <a:xfrm flipV="1">
              <a:off x="-1478746" y="4039452"/>
              <a:ext cx="327003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>
              <a:stCxn id="19" idx="0"/>
              <a:endCxn id="17" idx="2"/>
            </p:cNvCxnSpPr>
            <p:nvPr/>
          </p:nvCxnSpPr>
          <p:spPr>
            <a:xfrm flipV="1">
              <a:off x="-1000653" y="3606978"/>
              <a:ext cx="0" cy="30341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组合 24"/>
          <p:cNvGrpSpPr/>
          <p:nvPr/>
        </p:nvGrpSpPr>
        <p:grpSpPr>
          <a:xfrm>
            <a:off x="1853234" y="2585243"/>
            <a:ext cx="1490362" cy="1622470"/>
            <a:chOff x="-1965700" y="2961081"/>
            <a:chExt cx="1490362" cy="1622470"/>
          </a:xfrm>
        </p:grpSpPr>
        <p:sp>
          <p:nvSpPr>
            <p:cNvPr id="26" name="圆角矩形 25"/>
            <p:cNvSpPr/>
            <p:nvPr/>
          </p:nvSpPr>
          <p:spPr>
            <a:xfrm>
              <a:off x="-1965700" y="2961081"/>
              <a:ext cx="1469513" cy="1622470"/>
            </a:xfrm>
            <a:prstGeom prst="roundRect">
              <a:avLst/>
            </a:prstGeom>
            <a:solidFill>
              <a:srgbClr val="D6F0FF"/>
            </a:solidFill>
            <a:ln>
              <a:solidFill>
                <a:srgbClr val="6DCFF6"/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4F81BD"/>
                </a:solidFill>
              </a:endParaRPr>
            </a:p>
          </p:txBody>
        </p:sp>
        <p:pic>
          <p:nvPicPr>
            <p:cNvPr id="27" name="图片 2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51743" y="3321586"/>
              <a:ext cx="302180" cy="285392"/>
            </a:xfrm>
            <a:prstGeom prst="rect">
              <a:avLst/>
            </a:prstGeom>
          </p:spPr>
        </p:pic>
        <p:sp>
          <p:nvSpPr>
            <p:cNvPr id="28" name="文本框 27"/>
            <p:cNvSpPr txBox="1"/>
            <p:nvPr/>
          </p:nvSpPr>
          <p:spPr>
            <a:xfrm>
              <a:off x="-1507224" y="3118768"/>
              <a:ext cx="1003171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800">
                  <a:solidFill>
                    <a:srgbClr val="4F81B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VR</a:t>
              </a:r>
              <a:r>
                <a:rPr lang="zh-CN" altLang="en-US" sz="800">
                  <a:solidFill>
                    <a:srgbClr val="4F81B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引擎</a:t>
              </a:r>
              <a:endParaRPr lang="zh-CN" altLang="en-US" sz="800" dirty="0">
                <a:solidFill>
                  <a:srgbClr val="4F81B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29" name="图片 2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51743" y="3910396"/>
              <a:ext cx="302180" cy="258112"/>
            </a:xfrm>
            <a:prstGeom prst="rect">
              <a:avLst/>
            </a:prstGeom>
          </p:spPr>
        </p:pic>
        <p:sp>
          <p:nvSpPr>
            <p:cNvPr id="30" name="文本框 29"/>
            <p:cNvSpPr txBox="1"/>
            <p:nvPr/>
          </p:nvSpPr>
          <p:spPr>
            <a:xfrm>
              <a:off x="-1467971" y="4177250"/>
              <a:ext cx="99263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800">
                  <a:solidFill>
                    <a:srgbClr val="4F81B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VR</a:t>
              </a:r>
              <a:r>
                <a:rPr lang="zh-CN" altLang="en-US" sz="800">
                  <a:solidFill>
                    <a:srgbClr val="4F81B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梦想家控制台</a:t>
              </a:r>
              <a:endParaRPr lang="zh-CN" altLang="en-US" sz="800" dirty="0">
                <a:solidFill>
                  <a:srgbClr val="4F81B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31" name="图片 3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780926" y="3922988"/>
              <a:ext cx="302180" cy="232930"/>
            </a:xfrm>
            <a:prstGeom prst="rect">
              <a:avLst/>
            </a:prstGeom>
          </p:spPr>
        </p:pic>
        <p:sp>
          <p:nvSpPr>
            <p:cNvPr id="32" name="文本框 31"/>
            <p:cNvSpPr txBox="1"/>
            <p:nvPr/>
          </p:nvSpPr>
          <p:spPr>
            <a:xfrm>
              <a:off x="-1907425" y="4164661"/>
              <a:ext cx="576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800">
                  <a:solidFill>
                    <a:srgbClr val="4F81B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显示屏</a:t>
              </a:r>
              <a:endParaRPr lang="zh-CN" altLang="en-US" sz="800" dirty="0">
                <a:solidFill>
                  <a:srgbClr val="4F81B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33" name="直接连接符 32"/>
            <p:cNvCxnSpPr>
              <a:stCxn id="31" idx="3"/>
              <a:endCxn id="29" idx="1"/>
            </p:cNvCxnSpPr>
            <p:nvPr/>
          </p:nvCxnSpPr>
          <p:spPr>
            <a:xfrm flipV="1">
              <a:off x="-1478746" y="4039452"/>
              <a:ext cx="327003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>
              <a:stCxn id="29" idx="0"/>
              <a:endCxn id="27" idx="2"/>
            </p:cNvCxnSpPr>
            <p:nvPr/>
          </p:nvCxnSpPr>
          <p:spPr>
            <a:xfrm flipV="1">
              <a:off x="-1000653" y="3606978"/>
              <a:ext cx="0" cy="30341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圆角矩形 34"/>
          <p:cNvSpPr/>
          <p:nvPr/>
        </p:nvSpPr>
        <p:spPr>
          <a:xfrm>
            <a:off x="539721" y="2521968"/>
            <a:ext cx="7801904" cy="779057"/>
          </a:xfrm>
          <a:prstGeom prst="roundRect">
            <a:avLst/>
          </a:prstGeom>
          <a:noFill/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4F81BD"/>
              </a:solidFill>
            </a:endParaRPr>
          </a:p>
        </p:txBody>
      </p:sp>
      <p:pic>
        <p:nvPicPr>
          <p:cNvPr id="36" name="图片 3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3965" y="676019"/>
            <a:ext cx="6372060" cy="13536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7" name="文本框 36"/>
          <p:cNvSpPr txBox="1"/>
          <p:nvPr/>
        </p:nvSpPr>
        <p:spPr>
          <a:xfrm>
            <a:off x="539721" y="1198970"/>
            <a:ext cx="11875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>
                <a:solidFill>
                  <a:srgbClr val="4F81B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VR</a:t>
            </a:r>
            <a:r>
              <a:rPr lang="zh-CN" altLang="en-US" sz="1400">
                <a:solidFill>
                  <a:srgbClr val="4F81B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梦想家</a:t>
            </a:r>
            <a:endParaRPr lang="en-US" altLang="zh-CN" sz="1400">
              <a:solidFill>
                <a:srgbClr val="4F81B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400">
                <a:solidFill>
                  <a:srgbClr val="4F81B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一级</a:t>
            </a:r>
            <a:r>
              <a:rPr lang="zh-CN" altLang="en-US" sz="1400" dirty="0">
                <a:solidFill>
                  <a:srgbClr val="4F81B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云</a:t>
            </a:r>
          </a:p>
        </p:txBody>
      </p:sp>
      <p:sp>
        <p:nvSpPr>
          <p:cNvPr id="38" name="文本框 37"/>
          <p:cNvSpPr txBox="1"/>
          <p:nvPr/>
        </p:nvSpPr>
        <p:spPr>
          <a:xfrm>
            <a:off x="2164969" y="1426310"/>
            <a:ext cx="5760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700" dirty="0">
                <a:solidFill>
                  <a:srgbClr val="4F81B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用户中心</a:t>
            </a:r>
          </a:p>
        </p:txBody>
      </p:sp>
      <p:pic>
        <p:nvPicPr>
          <p:cNvPr id="39" name="图片 3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1879" y="1087841"/>
            <a:ext cx="302180" cy="308610"/>
          </a:xfrm>
          <a:prstGeom prst="rect">
            <a:avLst/>
          </a:prstGeom>
        </p:spPr>
      </p:pic>
      <p:sp>
        <p:nvSpPr>
          <p:cNvPr id="40" name="文本框 39"/>
          <p:cNvSpPr txBox="1"/>
          <p:nvPr/>
        </p:nvSpPr>
        <p:spPr>
          <a:xfrm>
            <a:off x="2792653" y="1426310"/>
            <a:ext cx="5760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700" dirty="0">
                <a:solidFill>
                  <a:srgbClr val="4F81B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资源中心</a:t>
            </a:r>
          </a:p>
        </p:txBody>
      </p:sp>
      <p:pic>
        <p:nvPicPr>
          <p:cNvPr id="41" name="图片 4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9563" y="1091056"/>
            <a:ext cx="302180" cy="302180"/>
          </a:xfrm>
          <a:prstGeom prst="rect">
            <a:avLst/>
          </a:prstGeom>
        </p:spPr>
      </p:pic>
      <p:sp>
        <p:nvSpPr>
          <p:cNvPr id="42" name="文本框 41"/>
          <p:cNvSpPr txBox="1"/>
          <p:nvPr/>
        </p:nvSpPr>
        <p:spPr>
          <a:xfrm>
            <a:off x="4675705" y="1426310"/>
            <a:ext cx="5760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700" dirty="0">
                <a:solidFill>
                  <a:srgbClr val="4F81B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支付中心</a:t>
            </a:r>
          </a:p>
        </p:txBody>
      </p:sp>
      <p:pic>
        <p:nvPicPr>
          <p:cNvPr id="43" name="图片 4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3354" y="1097352"/>
            <a:ext cx="302180" cy="289589"/>
          </a:xfrm>
          <a:prstGeom prst="rect">
            <a:avLst/>
          </a:prstGeom>
        </p:spPr>
      </p:pic>
      <p:sp>
        <p:nvSpPr>
          <p:cNvPr id="44" name="文本框 43"/>
          <p:cNvSpPr txBox="1"/>
          <p:nvPr/>
        </p:nvSpPr>
        <p:spPr>
          <a:xfrm>
            <a:off x="5303389" y="1426310"/>
            <a:ext cx="5760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700" dirty="0">
                <a:solidFill>
                  <a:srgbClr val="4F81B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账户中心</a:t>
            </a:r>
          </a:p>
        </p:txBody>
      </p:sp>
      <p:sp>
        <p:nvSpPr>
          <p:cNvPr id="45" name="文本框 44"/>
          <p:cNvSpPr txBox="1"/>
          <p:nvPr/>
        </p:nvSpPr>
        <p:spPr>
          <a:xfrm>
            <a:off x="5931073" y="1426310"/>
            <a:ext cx="5760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700" dirty="0">
                <a:solidFill>
                  <a:srgbClr val="4F81B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结算中心</a:t>
            </a:r>
          </a:p>
        </p:txBody>
      </p:sp>
      <p:pic>
        <p:nvPicPr>
          <p:cNvPr id="46" name="图片 4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8911" y="1097352"/>
            <a:ext cx="289589" cy="289589"/>
          </a:xfrm>
          <a:prstGeom prst="rect">
            <a:avLst/>
          </a:prstGeom>
        </p:spPr>
      </p:pic>
      <p:sp>
        <p:nvSpPr>
          <p:cNvPr id="47" name="文本框 46"/>
          <p:cNvSpPr txBox="1"/>
          <p:nvPr/>
        </p:nvSpPr>
        <p:spPr>
          <a:xfrm>
            <a:off x="6558757" y="1426310"/>
            <a:ext cx="5760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700" dirty="0">
                <a:solidFill>
                  <a:srgbClr val="4F81B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监控中心</a:t>
            </a:r>
          </a:p>
        </p:txBody>
      </p:sp>
      <p:pic>
        <p:nvPicPr>
          <p:cNvPr id="48" name="图片 4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7983" y="1099944"/>
            <a:ext cx="302180" cy="284404"/>
          </a:xfrm>
          <a:prstGeom prst="rect">
            <a:avLst/>
          </a:prstGeom>
        </p:spPr>
      </p:pic>
      <p:sp>
        <p:nvSpPr>
          <p:cNvPr id="49" name="文本框 48"/>
          <p:cNvSpPr txBox="1"/>
          <p:nvPr/>
        </p:nvSpPr>
        <p:spPr>
          <a:xfrm>
            <a:off x="539720" y="2757608"/>
            <a:ext cx="11875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solidFill>
                  <a:srgbClr val="4F81B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生态二级云</a:t>
            </a:r>
          </a:p>
        </p:txBody>
      </p:sp>
      <p:sp>
        <p:nvSpPr>
          <p:cNvPr id="50" name="文本框 49"/>
          <p:cNvSpPr txBox="1"/>
          <p:nvPr/>
        </p:nvSpPr>
        <p:spPr>
          <a:xfrm>
            <a:off x="1614782" y="2022142"/>
            <a:ext cx="194641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>
                <a:solidFill>
                  <a:srgbClr val="4F81B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内容平台（场景应用、设计内容、卡牌应用）</a:t>
            </a:r>
            <a:endParaRPr lang="zh-CN" altLang="en-US" sz="1400" dirty="0">
              <a:solidFill>
                <a:srgbClr val="4F81B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3894297" y="2022722"/>
            <a:ext cx="20605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>
                <a:solidFill>
                  <a:srgbClr val="4F81B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终端管理（客户端、</a:t>
            </a:r>
            <a:r>
              <a:rPr lang="en-US" altLang="zh-CN" sz="1400">
                <a:solidFill>
                  <a:srgbClr val="4F81B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VR</a:t>
            </a:r>
            <a:r>
              <a:rPr lang="zh-CN" altLang="en-US" sz="1400">
                <a:solidFill>
                  <a:srgbClr val="4F81B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内容更新、远程监控）</a:t>
            </a:r>
            <a:endParaRPr lang="zh-CN" altLang="en-US" sz="1400" dirty="0">
              <a:solidFill>
                <a:srgbClr val="4F81B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6534920" y="2023564"/>
            <a:ext cx="201916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>
                <a:solidFill>
                  <a:srgbClr val="4F81B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计费、计时（账户信息、账户计费、设备记时）</a:t>
            </a:r>
            <a:endParaRPr lang="zh-CN" altLang="en-US" sz="1400" dirty="0">
              <a:solidFill>
                <a:srgbClr val="4F81B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圆角矩形 52"/>
          <p:cNvSpPr/>
          <p:nvPr/>
        </p:nvSpPr>
        <p:spPr>
          <a:xfrm>
            <a:off x="539720" y="3373470"/>
            <a:ext cx="7801904" cy="1574445"/>
          </a:xfrm>
          <a:prstGeom prst="roundRect">
            <a:avLst>
              <a:gd name="adj" fmla="val 5779"/>
            </a:avLst>
          </a:prstGeom>
          <a:noFill/>
          <a:ln w="127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4F81BD"/>
              </a:solidFill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539720" y="4086994"/>
            <a:ext cx="3299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>
                <a:solidFill>
                  <a:srgbClr val="4F81B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终端</a:t>
            </a:r>
            <a:endParaRPr lang="zh-CN" altLang="en-US" sz="1400" dirty="0">
              <a:solidFill>
                <a:srgbClr val="4F81B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822944" y="4476105"/>
            <a:ext cx="9599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 dirty="0">
                <a:solidFill>
                  <a:srgbClr val="4F81B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VR</a:t>
            </a:r>
            <a:endParaRPr lang="zh-CN" altLang="en-US" sz="1000" dirty="0">
              <a:solidFill>
                <a:srgbClr val="4F81B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6" name="直接连接符 55"/>
          <p:cNvCxnSpPr/>
          <p:nvPr/>
        </p:nvCxnSpPr>
        <p:spPr>
          <a:xfrm>
            <a:off x="940498" y="4384813"/>
            <a:ext cx="7138079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图片 56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3476" y="4467492"/>
            <a:ext cx="160139" cy="167101"/>
          </a:xfrm>
          <a:prstGeom prst="rect">
            <a:avLst/>
          </a:prstGeom>
        </p:spPr>
      </p:pic>
      <p:sp>
        <p:nvSpPr>
          <p:cNvPr id="58" name="文本框 57"/>
          <p:cNvSpPr txBox="1"/>
          <p:nvPr/>
        </p:nvSpPr>
        <p:spPr>
          <a:xfrm>
            <a:off x="2545545" y="4668701"/>
            <a:ext cx="576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>
                <a:solidFill>
                  <a:srgbClr val="4F81B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VR</a:t>
            </a:r>
            <a:r>
              <a:rPr lang="zh-CN" altLang="en-US" sz="800" dirty="0">
                <a:solidFill>
                  <a:srgbClr val="4F81B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设备</a:t>
            </a:r>
          </a:p>
        </p:txBody>
      </p:sp>
      <p:pic>
        <p:nvPicPr>
          <p:cNvPr id="59" name="图片 58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838" y="4467492"/>
            <a:ext cx="160139" cy="167101"/>
          </a:xfrm>
          <a:prstGeom prst="rect">
            <a:avLst/>
          </a:prstGeom>
        </p:spPr>
      </p:pic>
      <p:sp>
        <p:nvSpPr>
          <p:cNvPr id="60" name="文本框 59"/>
          <p:cNvSpPr txBox="1"/>
          <p:nvPr/>
        </p:nvSpPr>
        <p:spPr>
          <a:xfrm>
            <a:off x="4724907" y="4668701"/>
            <a:ext cx="576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>
                <a:solidFill>
                  <a:srgbClr val="4F81B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VR</a:t>
            </a:r>
            <a:r>
              <a:rPr lang="zh-CN" altLang="en-US" sz="800" dirty="0">
                <a:solidFill>
                  <a:srgbClr val="4F81B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设备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6375" y="4467492"/>
            <a:ext cx="160139" cy="167101"/>
          </a:xfrm>
          <a:prstGeom prst="rect">
            <a:avLst/>
          </a:prstGeom>
        </p:spPr>
      </p:pic>
      <p:sp>
        <p:nvSpPr>
          <p:cNvPr id="62" name="文本框 61"/>
          <p:cNvSpPr txBox="1"/>
          <p:nvPr/>
        </p:nvSpPr>
        <p:spPr>
          <a:xfrm>
            <a:off x="6898444" y="4668701"/>
            <a:ext cx="576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>
                <a:solidFill>
                  <a:srgbClr val="4F81B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VR</a:t>
            </a:r>
            <a:r>
              <a:rPr lang="zh-CN" altLang="en-US" sz="800" dirty="0">
                <a:solidFill>
                  <a:srgbClr val="4F81B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设备</a:t>
            </a:r>
          </a:p>
        </p:txBody>
      </p:sp>
      <p:pic>
        <p:nvPicPr>
          <p:cNvPr id="63" name="图片 6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9718" y="4467492"/>
            <a:ext cx="160139" cy="167101"/>
          </a:xfrm>
          <a:prstGeom prst="rect">
            <a:avLst/>
          </a:prstGeom>
        </p:spPr>
      </p:pic>
      <p:sp>
        <p:nvSpPr>
          <p:cNvPr id="64" name="文本框 63"/>
          <p:cNvSpPr txBox="1"/>
          <p:nvPr/>
        </p:nvSpPr>
        <p:spPr>
          <a:xfrm>
            <a:off x="1900747" y="4668701"/>
            <a:ext cx="576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>
                <a:solidFill>
                  <a:srgbClr val="4F81B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VR</a:t>
            </a:r>
            <a:r>
              <a:rPr lang="zh-CN" altLang="en-US" sz="800" dirty="0">
                <a:solidFill>
                  <a:srgbClr val="4F81B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设备</a:t>
            </a:r>
          </a:p>
        </p:txBody>
      </p:sp>
      <p:pic>
        <p:nvPicPr>
          <p:cNvPr id="65" name="图片 6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8274" y="4467492"/>
            <a:ext cx="160139" cy="167101"/>
          </a:xfrm>
          <a:prstGeom prst="rect">
            <a:avLst/>
          </a:prstGeom>
        </p:spPr>
      </p:pic>
      <p:sp>
        <p:nvSpPr>
          <p:cNvPr id="66" name="文本框 65"/>
          <p:cNvSpPr txBox="1"/>
          <p:nvPr/>
        </p:nvSpPr>
        <p:spPr>
          <a:xfrm>
            <a:off x="3190343" y="4668701"/>
            <a:ext cx="576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>
                <a:solidFill>
                  <a:srgbClr val="4F81B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VR</a:t>
            </a:r>
            <a:r>
              <a:rPr lang="zh-CN" altLang="en-US" sz="800" dirty="0">
                <a:solidFill>
                  <a:srgbClr val="4F81B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设备</a:t>
            </a:r>
          </a:p>
        </p:txBody>
      </p:sp>
      <p:pic>
        <p:nvPicPr>
          <p:cNvPr id="67" name="图片 66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8852" y="4467492"/>
            <a:ext cx="160139" cy="167101"/>
          </a:xfrm>
          <a:prstGeom prst="rect">
            <a:avLst/>
          </a:prstGeom>
        </p:spPr>
      </p:pic>
      <p:sp>
        <p:nvSpPr>
          <p:cNvPr id="68" name="文本框 67"/>
          <p:cNvSpPr txBox="1"/>
          <p:nvPr/>
        </p:nvSpPr>
        <p:spPr>
          <a:xfrm>
            <a:off x="4100921" y="4668701"/>
            <a:ext cx="576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>
                <a:solidFill>
                  <a:srgbClr val="4F81B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VR</a:t>
            </a:r>
            <a:r>
              <a:rPr lang="zh-CN" altLang="en-US" sz="800" dirty="0">
                <a:solidFill>
                  <a:srgbClr val="4F81B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设备</a:t>
            </a:r>
          </a:p>
        </p:txBody>
      </p:sp>
      <p:pic>
        <p:nvPicPr>
          <p:cNvPr id="69" name="图片 68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6432" y="4467492"/>
            <a:ext cx="160139" cy="167101"/>
          </a:xfrm>
          <a:prstGeom prst="rect">
            <a:avLst/>
          </a:prstGeom>
        </p:spPr>
      </p:pic>
      <p:sp>
        <p:nvSpPr>
          <p:cNvPr id="70" name="文本框 69"/>
          <p:cNvSpPr txBox="1"/>
          <p:nvPr/>
        </p:nvSpPr>
        <p:spPr>
          <a:xfrm>
            <a:off x="5398501" y="4668701"/>
            <a:ext cx="576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>
                <a:solidFill>
                  <a:srgbClr val="4F81B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VR</a:t>
            </a:r>
            <a:r>
              <a:rPr lang="zh-CN" altLang="en-US" sz="800" dirty="0">
                <a:solidFill>
                  <a:srgbClr val="4F81B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设备</a:t>
            </a:r>
          </a:p>
        </p:txBody>
      </p:sp>
      <p:pic>
        <p:nvPicPr>
          <p:cNvPr id="71" name="图片 70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7137" y="1090946"/>
            <a:ext cx="302400" cy="302400"/>
          </a:xfrm>
          <a:prstGeom prst="rect">
            <a:avLst/>
          </a:prstGeom>
        </p:spPr>
      </p:pic>
      <p:sp>
        <p:nvSpPr>
          <p:cNvPr id="72" name="文本框 71"/>
          <p:cNvSpPr txBox="1"/>
          <p:nvPr/>
        </p:nvSpPr>
        <p:spPr>
          <a:xfrm>
            <a:off x="3420337" y="1426310"/>
            <a:ext cx="5760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700" dirty="0">
                <a:solidFill>
                  <a:srgbClr val="4F81B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商务中心</a:t>
            </a:r>
          </a:p>
        </p:txBody>
      </p:sp>
      <p:sp>
        <p:nvSpPr>
          <p:cNvPr id="73" name="文本框 72"/>
          <p:cNvSpPr txBox="1"/>
          <p:nvPr/>
        </p:nvSpPr>
        <p:spPr>
          <a:xfrm>
            <a:off x="4048021" y="1426310"/>
            <a:ext cx="5760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700" dirty="0">
                <a:solidFill>
                  <a:srgbClr val="4F81B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投放中心</a:t>
            </a:r>
          </a:p>
        </p:txBody>
      </p:sp>
      <p:sp>
        <p:nvSpPr>
          <p:cNvPr id="74" name="文本框 73"/>
          <p:cNvSpPr txBox="1"/>
          <p:nvPr/>
        </p:nvSpPr>
        <p:spPr>
          <a:xfrm>
            <a:off x="7186444" y="1426310"/>
            <a:ext cx="576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700" dirty="0">
                <a:solidFill>
                  <a:srgbClr val="4F81B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数据分析中心</a:t>
            </a:r>
          </a:p>
        </p:txBody>
      </p:sp>
      <p:pic>
        <p:nvPicPr>
          <p:cNvPr id="75" name="图片 74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4821" y="1090946"/>
            <a:ext cx="302400" cy="302400"/>
          </a:xfrm>
          <a:prstGeom prst="rect">
            <a:avLst/>
          </a:prstGeom>
        </p:spPr>
      </p:pic>
      <p:pic>
        <p:nvPicPr>
          <p:cNvPr id="76" name="图片 75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9710" y="1090946"/>
            <a:ext cx="302400" cy="302400"/>
          </a:xfrm>
          <a:prstGeom prst="rect">
            <a:avLst/>
          </a:prstGeom>
        </p:spPr>
      </p:pic>
      <p:pic>
        <p:nvPicPr>
          <p:cNvPr id="77" name="图片 76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2000" y="1090946"/>
            <a:ext cx="302400" cy="302400"/>
          </a:xfrm>
          <a:prstGeom prst="rect">
            <a:avLst/>
          </a:prstGeom>
        </p:spPr>
      </p:pic>
      <p:sp>
        <p:nvSpPr>
          <p:cNvPr id="78" name="文本框 77"/>
          <p:cNvSpPr txBox="1"/>
          <p:nvPr/>
        </p:nvSpPr>
        <p:spPr>
          <a:xfrm>
            <a:off x="56643" y="45431"/>
            <a:ext cx="5606952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4000" b="1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en-US" altLang="zh-CN"/>
              <a:t>VR</a:t>
            </a:r>
            <a:r>
              <a:rPr lang="zh-CN" altLang="en-US"/>
              <a:t>梦想家生态体系</a:t>
            </a:r>
            <a:endParaRPr lang="zh-CN" altLang="en-US" dirty="0"/>
          </a:p>
        </p:txBody>
      </p:sp>
      <p:pic>
        <p:nvPicPr>
          <p:cNvPr id="88" name="图片 87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8734" y="92679"/>
            <a:ext cx="516557" cy="596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5257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圆角矩形 113"/>
          <p:cNvSpPr/>
          <p:nvPr/>
        </p:nvSpPr>
        <p:spPr>
          <a:xfrm>
            <a:off x="640662" y="772324"/>
            <a:ext cx="2233866" cy="2645850"/>
          </a:xfrm>
          <a:prstGeom prst="roundRect">
            <a:avLst>
              <a:gd name="adj" fmla="val 3659"/>
            </a:avLst>
          </a:prstGeom>
          <a:noFill/>
          <a:ln>
            <a:solidFill>
              <a:srgbClr val="4F81BD"/>
            </a:solidFill>
            <a:prstDash val="dash"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rtlCol="0" anchor="b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50" b="0" i="0" u="none" strike="noStrike" kern="0" cap="none" spc="0" normalizeH="0" baseline="0" noProof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控制台</a:t>
            </a:r>
            <a:endParaRPr kumimoji="0" lang="en-US" altLang="zh-CN" sz="1050" b="0" i="0" u="none" strike="noStrike" kern="0" cap="none" spc="0" normalizeH="0" baseline="0" noProof="0" dirty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228600" marR="0" lvl="0" indent="-2286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zh-CN" altLang="en-US" sz="1050" b="0" i="0" u="none" strike="noStrike" kern="0" cap="none" spc="0" normalizeH="0" baseline="0" noProof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管理</a:t>
            </a:r>
            <a:r>
              <a:rPr kumimoji="0" lang="en-US" altLang="zh-CN" sz="1050" b="0" i="0" u="none" strike="noStrike" kern="0" cap="none" spc="0" normalizeH="0" baseline="0" noProof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VR</a:t>
            </a:r>
            <a:r>
              <a:rPr kumimoji="0" lang="zh-CN" altLang="en-US" sz="1050" b="0" i="0" u="none" strike="noStrike" kern="0" cap="none" spc="0" normalizeH="0" baseline="0" noProof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操作使用环境</a:t>
            </a:r>
            <a:endParaRPr kumimoji="0" lang="en-US" altLang="zh-CN" sz="1050" b="0" i="0" u="none" strike="noStrike" kern="0" cap="none" spc="0" normalizeH="0" baseline="0" noProof="0" dirty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228600" marR="0" lvl="0" indent="-2286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zh-CN" alt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提供内容、</a:t>
            </a:r>
            <a:r>
              <a:rPr kumimoji="0" lang="zh-CN" altLang="en-US" sz="1050" b="0" i="0" u="none" strike="noStrike" kern="0" cap="none" spc="0" normalizeH="0" baseline="0" noProof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应用、更新</a:t>
            </a:r>
            <a:endParaRPr kumimoji="0" lang="en-US" altLang="zh-CN" sz="1050" b="0" i="0" u="none" strike="noStrike" kern="0" cap="none" spc="0" normalizeH="0" baseline="0" noProof="0" dirty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228600" marR="0" lvl="0" indent="-2286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zh-CN" alt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提供计费服务展示</a:t>
            </a:r>
            <a:endParaRPr kumimoji="0" lang="en-US" altLang="zh-CN" sz="1050" b="0" i="0" u="none" strike="noStrike" kern="0" cap="none" spc="0" normalizeH="0" baseline="0" noProof="0" dirty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228600" marR="0" lvl="0" indent="-2286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zh-CN" alt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提供维护、维护数据</a:t>
            </a:r>
            <a:endParaRPr kumimoji="0" lang="en-US" altLang="zh-CN" sz="1050" b="0" i="0" u="none" strike="noStrike" kern="0" cap="none" spc="0" normalizeH="0" baseline="0" noProof="0" dirty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228600" marR="0" lvl="0" indent="-2286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zh-CN" alt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提供监控数据</a:t>
            </a:r>
            <a:endParaRPr kumimoji="0" lang="zh-CN" altLang="en-US" sz="1050" b="0" i="0" u="none" strike="noStrike" kern="0" cap="none" spc="0" normalizeH="0" baseline="0" noProof="0" dirty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Arial"/>
              <a:ea typeface="幼圆"/>
              <a:cs typeface="+mn-cs"/>
            </a:endParaRPr>
          </a:p>
        </p:txBody>
      </p:sp>
      <p:sp>
        <p:nvSpPr>
          <p:cNvPr id="115" name="文本框 114"/>
          <p:cNvSpPr txBox="1"/>
          <p:nvPr/>
        </p:nvSpPr>
        <p:spPr>
          <a:xfrm>
            <a:off x="21945" y="8496"/>
            <a:ext cx="6880279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4000" b="1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en-US" altLang="zh-CN"/>
              <a:t>VR</a:t>
            </a:r>
            <a:r>
              <a:rPr lang="zh-CN" altLang="en-US"/>
              <a:t>梦想家层级说明</a:t>
            </a:r>
            <a:endParaRPr lang="zh-CN" altLang="en-US" dirty="0"/>
          </a:p>
        </p:txBody>
      </p:sp>
      <p:pic>
        <p:nvPicPr>
          <p:cNvPr id="116" name="图片 1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4934" y="699620"/>
            <a:ext cx="1979628" cy="99192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17" name="线形标注 1 116"/>
          <p:cNvSpPr/>
          <p:nvPr/>
        </p:nvSpPr>
        <p:spPr>
          <a:xfrm>
            <a:off x="6152521" y="772323"/>
            <a:ext cx="2633707" cy="998107"/>
          </a:xfrm>
          <a:prstGeom prst="borderCallout1">
            <a:avLst>
              <a:gd name="adj1" fmla="val 138393"/>
              <a:gd name="adj2" fmla="val 20100"/>
              <a:gd name="adj3" fmla="val 106973"/>
              <a:gd name="adj4" fmla="val 51307"/>
            </a:avLst>
          </a:prstGeom>
          <a:noFill/>
          <a:ln w="12700" cap="flat" cmpd="sng" algn="ctr">
            <a:solidFill>
              <a:srgbClr val="4F81BD"/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0" cap="none" spc="0" normalizeH="0" baseline="0" noProof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服务器</a:t>
            </a:r>
            <a:endParaRPr kumimoji="0" lang="en-US" altLang="zh-CN" sz="1000" b="0" i="0" u="none" strike="noStrike" kern="0" cap="none" spc="0" normalizeH="0" baseline="0" noProof="0" dirty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228600" marR="0" lvl="0" indent="-2286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zh-CN" altLang="en-US" sz="1000" b="0" i="0" u="none" strike="noStrike" kern="0" cap="none" spc="0" normalizeH="0" baseline="0" noProof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作为</a:t>
            </a:r>
            <a:r>
              <a:rPr kumimoji="0" lang="en-US" altLang="zh-CN" sz="1000" b="0" i="0" u="none" strike="noStrike" kern="0" cap="none" spc="0" normalizeH="0" baseline="0" noProof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VR</a:t>
            </a:r>
            <a:r>
              <a:rPr kumimoji="0" lang="zh-CN" altLang="en-US" sz="1000" b="0" i="0" u="none" strike="noStrike" kern="0" cap="none" spc="0" normalizeH="0" baseline="0" noProof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环境</a:t>
            </a:r>
            <a:r>
              <a:rPr kumimoji="0" lang="zh-CN" alt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二级云</a:t>
            </a:r>
            <a:endParaRPr kumimoji="0" lang="en-US" altLang="zh-CN" sz="1000" b="0" i="0" u="none" strike="noStrike" kern="0" cap="none" spc="0" normalizeH="0" baseline="0" noProof="0" dirty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228600" marR="0" lvl="0" indent="-2286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zh-CN" altLang="en-US" sz="1000" b="0" i="0" u="none" strike="noStrike" kern="0" cap="none" spc="0" normalizeH="0" baseline="0" noProof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提供</a:t>
            </a:r>
            <a:r>
              <a:rPr kumimoji="0" lang="en-US" altLang="zh-CN" sz="1000" b="0" i="0" u="none" strike="noStrike" kern="0" cap="none" spc="0" normalizeH="0" baseline="0" noProof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zh-CN" altLang="en-US" sz="1000" b="0" i="0" u="none" strike="noStrike" kern="0" cap="none" spc="0" normalizeH="0" baseline="0" noProof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界面 </a:t>
            </a:r>
            <a:r>
              <a:rPr kumimoji="0" lang="zh-CN" alt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服务支持</a:t>
            </a:r>
            <a:endParaRPr kumimoji="0" lang="en-US" altLang="zh-CN" sz="1000" b="0" i="0" u="none" strike="noStrike" kern="0" cap="none" spc="0" normalizeH="0" baseline="0" noProof="0" dirty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228600" marR="0" lvl="0" indent="-2286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zh-CN" alt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提供 计费 服务支持</a:t>
            </a:r>
            <a:endParaRPr kumimoji="0" lang="en-US" altLang="zh-CN" sz="1000" b="0" i="0" u="none" strike="noStrike" kern="0" cap="none" spc="0" normalizeH="0" baseline="0" noProof="0" dirty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228600" marR="0" lvl="0" indent="-2286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zh-CN" altLang="en-US" sz="1000" b="0" i="0" u="none" strike="noStrike" kern="0" cap="none" spc="0" normalizeH="0" baseline="0" noProof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提供 监管 </a:t>
            </a:r>
            <a:r>
              <a:rPr kumimoji="0" lang="zh-CN" alt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服务支持</a:t>
            </a:r>
          </a:p>
        </p:txBody>
      </p:sp>
      <p:sp>
        <p:nvSpPr>
          <p:cNvPr id="118" name="圆角矩形 117"/>
          <p:cNvSpPr/>
          <p:nvPr/>
        </p:nvSpPr>
        <p:spPr>
          <a:xfrm>
            <a:off x="3259853" y="2183726"/>
            <a:ext cx="3860984" cy="1234448"/>
          </a:xfrm>
          <a:prstGeom prst="roundRect">
            <a:avLst>
              <a:gd name="adj" fmla="val 5697"/>
            </a:avLst>
          </a:prstGeom>
          <a:gradFill rotWithShape="1">
            <a:gsLst>
              <a:gs pos="0">
                <a:srgbClr val="5E65A6">
                  <a:satMod val="103000"/>
                  <a:lumMod val="102000"/>
                  <a:tint val="94000"/>
                </a:srgbClr>
              </a:gs>
              <a:gs pos="50000">
                <a:srgbClr val="5E65A6">
                  <a:satMod val="110000"/>
                  <a:lumMod val="100000"/>
                  <a:shade val="100000"/>
                </a:srgbClr>
              </a:gs>
              <a:gs pos="100000">
                <a:srgbClr val="5E65A6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>
            <a:solidFill>
              <a:srgbClr val="4F81BD"/>
            </a:solidFill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Arial"/>
              <a:ea typeface="幼圆"/>
              <a:cs typeface="+mn-cs"/>
            </a:endParaRPr>
          </a:p>
        </p:txBody>
      </p:sp>
      <p:pic>
        <p:nvPicPr>
          <p:cNvPr id="119" name="图片 1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9566" y="2551416"/>
            <a:ext cx="432000" cy="404999"/>
          </a:xfrm>
          <a:prstGeom prst="rect">
            <a:avLst/>
          </a:prstGeom>
          <a:noFill/>
          <a:ln>
            <a:solidFill>
              <a:srgbClr val="4F81BD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0" name="文本框 119"/>
          <p:cNvSpPr txBox="1"/>
          <p:nvPr/>
        </p:nvSpPr>
        <p:spPr>
          <a:xfrm>
            <a:off x="3389817" y="2964018"/>
            <a:ext cx="576000" cy="230832"/>
          </a:xfrm>
          <a:prstGeom prst="rect">
            <a:avLst/>
          </a:prstGeom>
          <a:noFill/>
          <a:ln>
            <a:solidFill>
              <a:srgbClr val="4F81BD"/>
            </a:solidFill>
          </a:ln>
        </p:spPr>
        <p:txBody>
          <a:bodyPr wrap="square" rtlCol="0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zh-CN" sz="900">
                <a:solidFill>
                  <a:srgbClr val="4F81B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VR</a:t>
            </a:r>
            <a:r>
              <a:rPr lang="zh-CN" altLang="en-US" sz="900">
                <a:solidFill>
                  <a:srgbClr val="4F81B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引擎</a:t>
            </a:r>
            <a:endParaRPr lang="zh-CN" altLang="en-US" sz="900" dirty="0">
              <a:solidFill>
                <a:srgbClr val="4F81B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1" name="圆角矩形 120"/>
          <p:cNvSpPr/>
          <p:nvPr/>
        </p:nvSpPr>
        <p:spPr>
          <a:xfrm>
            <a:off x="732188" y="869879"/>
            <a:ext cx="2103257" cy="1313847"/>
          </a:xfrm>
          <a:prstGeom prst="roundRect">
            <a:avLst>
              <a:gd name="adj" fmla="val 5697"/>
            </a:avLst>
          </a:prstGeom>
          <a:gradFill rotWithShape="1">
            <a:gsLst>
              <a:gs pos="0">
                <a:srgbClr val="46597E">
                  <a:satMod val="103000"/>
                  <a:lumMod val="102000"/>
                  <a:tint val="94000"/>
                </a:srgbClr>
              </a:gs>
              <a:gs pos="50000">
                <a:srgbClr val="46597E">
                  <a:satMod val="110000"/>
                  <a:lumMod val="100000"/>
                  <a:shade val="100000"/>
                </a:srgbClr>
              </a:gs>
              <a:gs pos="100000">
                <a:srgbClr val="46597E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>
            <a:solidFill>
              <a:srgbClr val="4F81BD"/>
            </a:solidFill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控制台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22" name="图片 1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7816" y="1413840"/>
            <a:ext cx="432000" cy="385714"/>
          </a:xfrm>
          <a:prstGeom prst="rect">
            <a:avLst/>
          </a:prstGeom>
          <a:noFill/>
          <a:ln>
            <a:solidFill>
              <a:srgbClr val="4F81BD"/>
            </a:solidFill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</p:pic>
      <p:sp>
        <p:nvSpPr>
          <p:cNvPr id="123" name="文本框 122"/>
          <p:cNvSpPr txBox="1"/>
          <p:nvPr/>
        </p:nvSpPr>
        <p:spPr>
          <a:xfrm>
            <a:off x="1495816" y="1825390"/>
            <a:ext cx="576000" cy="23083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9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控制台</a:t>
            </a:r>
            <a:endParaRPr kumimoji="0" lang="zh-CN" altLang="en-US" sz="9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24" name="圆角矩形 123"/>
          <p:cNvSpPr/>
          <p:nvPr/>
        </p:nvSpPr>
        <p:spPr>
          <a:xfrm>
            <a:off x="3095569" y="3723830"/>
            <a:ext cx="1283951" cy="1155138"/>
          </a:xfrm>
          <a:prstGeom prst="roundRect">
            <a:avLst>
              <a:gd name="adj" fmla="val 5697"/>
            </a:avLst>
          </a:prstGeom>
          <a:gradFill rotWithShape="1">
            <a:gsLst>
              <a:gs pos="0">
                <a:srgbClr val="4699BE">
                  <a:satMod val="103000"/>
                  <a:lumMod val="102000"/>
                  <a:tint val="94000"/>
                </a:srgbClr>
              </a:gs>
              <a:gs pos="50000">
                <a:srgbClr val="4699BE">
                  <a:satMod val="110000"/>
                  <a:lumMod val="100000"/>
                  <a:shade val="100000"/>
                </a:srgbClr>
              </a:gs>
              <a:gs pos="100000">
                <a:srgbClr val="4699BE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Arial"/>
              <a:ea typeface="幼圆"/>
              <a:cs typeface="+mn-cs"/>
            </a:endParaRPr>
          </a:p>
        </p:txBody>
      </p:sp>
      <p:pic>
        <p:nvPicPr>
          <p:cNvPr id="125" name="图片 12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9566" y="3967045"/>
            <a:ext cx="432000" cy="432000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sp>
        <p:nvSpPr>
          <p:cNvPr id="126" name="文本框 125"/>
          <p:cNvSpPr txBox="1"/>
          <p:nvPr/>
        </p:nvSpPr>
        <p:spPr>
          <a:xfrm>
            <a:off x="3131781" y="4501353"/>
            <a:ext cx="11890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zh-CN" sz="10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VR</a:t>
            </a:r>
            <a:r>
              <a:rPr lang="zh-CN" altLang="en-US" sz="10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梦想家控制台</a:t>
            </a:r>
            <a:endParaRPr lang="zh-CN" altLang="en-US" sz="1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7" name="线形标注 1 126"/>
          <p:cNvSpPr/>
          <p:nvPr/>
        </p:nvSpPr>
        <p:spPr>
          <a:xfrm>
            <a:off x="379710" y="3913045"/>
            <a:ext cx="2544290" cy="972000"/>
          </a:xfrm>
          <a:prstGeom prst="borderCallout1">
            <a:avLst>
              <a:gd name="adj1" fmla="val 40506"/>
              <a:gd name="adj2" fmla="val 100345"/>
              <a:gd name="adj3" fmla="val 45397"/>
              <a:gd name="adj4" fmla="val 100248"/>
            </a:avLst>
          </a:prstGeom>
          <a:noFill/>
          <a:ln w="12700" cap="flat" cmpd="sng" algn="ctr">
            <a:solidFill>
              <a:srgbClr val="4F81BD"/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0" cap="none" spc="0" normalizeH="0" baseline="0" noProof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VR</a:t>
            </a:r>
            <a:r>
              <a:rPr kumimoji="0" lang="zh-CN" altLang="en-US" sz="1000" b="0" i="0" u="none" strike="noStrike" kern="0" cap="none" spc="0" normalizeH="0" baseline="0" noProof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梦想家控制台</a:t>
            </a:r>
            <a:endParaRPr kumimoji="0" lang="en-US" altLang="zh-CN" sz="1000" b="0" i="0" u="none" strike="noStrike" kern="0" cap="none" spc="0" normalizeH="0" baseline="0" noProof="0" dirty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228600" marR="0" lvl="0" indent="-2286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altLang="zh-CN" sz="1000" b="0" i="0" u="none" strike="noStrike" kern="0" cap="none" spc="0" normalizeH="0" baseline="0" noProof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VR</a:t>
            </a:r>
            <a:r>
              <a:rPr kumimoji="0" lang="zh-CN" altLang="en-US" sz="1000" b="0" i="0" u="none" strike="noStrike" kern="0" cap="none" spc="0" normalizeH="0" baseline="0" noProof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操作使用</a:t>
            </a:r>
            <a:r>
              <a:rPr kumimoji="0" lang="zh-CN" alt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环境</a:t>
            </a:r>
            <a:endParaRPr kumimoji="0" lang="en-US" altLang="zh-CN" sz="1000" b="0" i="0" u="none" strike="noStrike" kern="0" cap="none" spc="0" normalizeH="0" baseline="0" noProof="0" dirty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228600" marR="0" lvl="0" indent="-2286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zh-CN" alt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提供内容、应用的支付、购买、使用</a:t>
            </a:r>
            <a:endParaRPr kumimoji="0" lang="en-US" altLang="zh-CN" sz="1000" b="0" i="0" u="none" strike="noStrike" kern="0" cap="none" spc="0" normalizeH="0" baseline="0" noProof="0" dirty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228600" marR="0" lvl="0" indent="-2286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zh-CN" alt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收集硬件监控数据</a:t>
            </a:r>
            <a:endParaRPr kumimoji="0" lang="en-US" altLang="zh-CN" sz="1000" b="0" i="0" u="none" strike="noStrike" kern="0" cap="none" spc="0" normalizeH="0" baseline="0" noProof="0" dirty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228600" marR="0" lvl="0" indent="-2286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zh-CN" altLang="en-US" sz="1000" b="0" i="0" u="none" strike="noStrike" kern="0" cap="none" spc="0" normalizeH="0" baseline="0" noProof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收集应用数据范围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28" name="文本框 127"/>
          <p:cNvSpPr txBox="1"/>
          <p:nvPr/>
        </p:nvSpPr>
        <p:spPr>
          <a:xfrm>
            <a:off x="4321048" y="1026303"/>
            <a:ext cx="1247400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zh-CN" sz="1600">
                <a:solidFill>
                  <a:srgbClr val="4F81B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VR</a:t>
            </a:r>
            <a:r>
              <a:rPr lang="zh-CN" altLang="en-US" sz="1600">
                <a:solidFill>
                  <a:srgbClr val="4F81B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梦想家一级</a:t>
            </a:r>
            <a:r>
              <a:rPr lang="zh-CN" altLang="en-US" sz="1600" dirty="0">
                <a:solidFill>
                  <a:srgbClr val="4F81B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云</a:t>
            </a:r>
          </a:p>
        </p:txBody>
      </p:sp>
      <p:sp>
        <p:nvSpPr>
          <p:cNvPr id="129" name="圆角矩形 128"/>
          <p:cNvSpPr/>
          <p:nvPr/>
        </p:nvSpPr>
        <p:spPr>
          <a:xfrm>
            <a:off x="7126991" y="3723965"/>
            <a:ext cx="941692" cy="1155003"/>
          </a:xfrm>
          <a:prstGeom prst="roundRect">
            <a:avLst>
              <a:gd name="adj" fmla="val 5697"/>
            </a:avLst>
          </a:prstGeom>
          <a:gradFill rotWithShape="1">
            <a:gsLst>
              <a:gs pos="0">
                <a:srgbClr val="AD5389">
                  <a:satMod val="103000"/>
                  <a:lumMod val="102000"/>
                  <a:tint val="94000"/>
                </a:srgbClr>
              </a:gs>
              <a:gs pos="50000">
                <a:srgbClr val="AD5389">
                  <a:satMod val="110000"/>
                  <a:lumMod val="100000"/>
                  <a:shade val="100000"/>
                </a:srgbClr>
              </a:gs>
              <a:gs pos="100000">
                <a:srgbClr val="AD5389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Arial"/>
              <a:ea typeface="幼圆"/>
              <a:cs typeface="+mn-cs"/>
            </a:endParaRPr>
          </a:p>
        </p:txBody>
      </p:sp>
      <p:pic>
        <p:nvPicPr>
          <p:cNvPr id="130" name="图片 12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6103" y="3878016"/>
            <a:ext cx="432000" cy="432000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sp>
        <p:nvSpPr>
          <p:cNvPr id="131" name="文本框 130"/>
          <p:cNvSpPr txBox="1"/>
          <p:nvPr/>
        </p:nvSpPr>
        <p:spPr>
          <a:xfrm>
            <a:off x="7255629" y="4352880"/>
            <a:ext cx="7495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zh-CN" altLang="en-US" sz="10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显示桌面</a:t>
            </a:r>
            <a:endParaRPr lang="zh-CN" altLang="en-US" sz="1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2" name="线形标注 1 131"/>
          <p:cNvSpPr/>
          <p:nvPr/>
        </p:nvSpPr>
        <p:spPr>
          <a:xfrm>
            <a:off x="4944747" y="3931282"/>
            <a:ext cx="2127295" cy="972000"/>
          </a:xfrm>
          <a:prstGeom prst="borderCallout1">
            <a:avLst>
              <a:gd name="adj1" fmla="val -8794"/>
              <a:gd name="adj2" fmla="val 43515"/>
              <a:gd name="adj3" fmla="val -11093"/>
              <a:gd name="adj4" fmla="val 43734"/>
            </a:avLst>
          </a:prstGeom>
          <a:noFill/>
          <a:ln w="12700" cap="flat" cmpd="sng" algn="ctr">
            <a:solidFill>
              <a:srgbClr val="4F81BD"/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0" cap="none" spc="0" normalizeH="0" baseline="0" noProof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显示桌面</a:t>
            </a:r>
            <a:endParaRPr kumimoji="0" lang="en-US" altLang="zh-CN" sz="1000" b="0" i="0" u="none" strike="noStrike" kern="0" cap="none" spc="0" normalizeH="0" baseline="0" noProof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0" cap="none" spc="0" normalizeH="0" baseline="0" noProof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</a:t>
            </a:r>
            <a:r>
              <a:rPr kumimoji="0" lang="zh-CN" altLang="en-US" sz="1000" b="0" i="0" u="none" strike="noStrike" kern="0" cap="none" spc="0" normalizeH="0" baseline="0" noProof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、提供</a:t>
            </a:r>
            <a:r>
              <a:rPr kumimoji="0" lang="en-US" altLang="zh-CN" sz="1000" b="0" i="0" u="none" strike="noStrike" kern="0" cap="none" spc="0" normalizeH="0" baseline="0" noProof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VR</a:t>
            </a:r>
            <a:r>
              <a:rPr kumimoji="0" lang="zh-CN" altLang="en-US" sz="1000" b="0" i="0" u="none" strike="noStrike" kern="0" cap="none" spc="0" normalizeH="0" baseline="0" noProof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系统操作界面</a:t>
            </a:r>
            <a:endParaRPr kumimoji="0" lang="en-US" altLang="zh-CN" sz="1000" b="0" i="0" u="none" strike="noStrike" kern="0" cap="none" spc="0" normalizeH="0" baseline="0" noProof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0" cap="none" spc="0" normalizeH="0" baseline="0" noProof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</a:t>
            </a:r>
            <a:r>
              <a:rPr kumimoji="0" lang="zh-CN" altLang="en-US" sz="1000" b="0" i="0" u="none" strike="noStrike" kern="0" cap="none" spc="0" normalizeH="0" baseline="0" noProof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、提供</a:t>
            </a:r>
            <a:r>
              <a:rPr kumimoji="0" lang="en-US" altLang="zh-CN" sz="1000" b="0" i="0" u="none" strike="noStrike" kern="0" cap="none" spc="0" normalizeH="0" baseline="0" noProof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VR</a:t>
            </a:r>
            <a:r>
              <a:rPr kumimoji="0" lang="zh-CN" altLang="en-US" sz="1000" b="0" i="0" u="none" strike="noStrike" kern="0" cap="none" spc="0" normalizeH="0" baseline="0" noProof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应用程序</a:t>
            </a:r>
            <a:endParaRPr kumimoji="0" lang="en-US" altLang="zh-CN" sz="1000" b="0" i="0" u="none" strike="noStrike" kern="0" cap="none" spc="0" normalizeH="0" baseline="0" noProof="0" dirty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0" cap="none" spc="0" normalizeH="0" baseline="0" noProof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3</a:t>
            </a:r>
            <a:r>
              <a:rPr kumimoji="0" lang="zh-CN" altLang="en-US" sz="1000" b="0" i="0" u="none" strike="noStrike" kern="0" cap="none" spc="0" normalizeH="0" baseline="0" noProof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、提供</a:t>
            </a:r>
            <a:r>
              <a:rPr kumimoji="0" lang="en-US" altLang="zh-CN" sz="1000" b="0" i="0" u="none" strike="noStrike" kern="0" cap="none" spc="0" normalizeH="0" baseline="0" noProof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VR</a:t>
            </a:r>
            <a:r>
              <a:rPr kumimoji="0" lang="zh-CN" altLang="en-US" sz="1000" b="0" i="0" u="none" strike="noStrike" kern="0" cap="none" spc="0" normalizeH="0" baseline="0" noProof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监管系统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133" name="肘形连接符 132"/>
          <p:cNvCxnSpPr>
            <a:stCxn id="118" idx="2"/>
            <a:endCxn id="125" idx="0"/>
          </p:cNvCxnSpPr>
          <p:nvPr/>
        </p:nvCxnSpPr>
        <p:spPr>
          <a:xfrm rot="5400000">
            <a:off x="4163521" y="2940220"/>
            <a:ext cx="548871" cy="1504779"/>
          </a:xfrm>
          <a:prstGeom prst="bentConnector3">
            <a:avLst>
              <a:gd name="adj1" fmla="val 50000"/>
            </a:avLst>
          </a:prstGeom>
          <a:noFill/>
          <a:ln w="38100" cap="flat" cmpd="sng" algn="ctr">
            <a:solidFill>
              <a:srgbClr val="4F81BD"/>
            </a:solidFill>
            <a:prstDash val="solid"/>
            <a:miter lim="800000"/>
          </a:ln>
          <a:effectLst/>
        </p:spPr>
      </p:cxnSp>
      <p:cxnSp>
        <p:nvCxnSpPr>
          <p:cNvPr id="134" name="肘形连接符 133"/>
          <p:cNvCxnSpPr>
            <a:stCxn id="118" idx="3"/>
          </p:cNvCxnSpPr>
          <p:nvPr/>
        </p:nvCxnSpPr>
        <p:spPr>
          <a:xfrm>
            <a:off x="7120837" y="2800950"/>
            <a:ext cx="477000" cy="929068"/>
          </a:xfrm>
          <a:prstGeom prst="bentConnector2">
            <a:avLst/>
          </a:prstGeom>
          <a:noFill/>
          <a:ln w="38100" cap="flat" cmpd="sng" algn="ctr">
            <a:solidFill>
              <a:srgbClr val="4F81BD"/>
            </a:solidFill>
            <a:prstDash val="solid"/>
            <a:miter lim="800000"/>
          </a:ln>
          <a:effectLst/>
        </p:spPr>
      </p:cxnSp>
      <p:sp>
        <p:nvSpPr>
          <p:cNvPr id="135" name="圆角矩形 134"/>
          <p:cNvSpPr/>
          <p:nvPr/>
        </p:nvSpPr>
        <p:spPr>
          <a:xfrm>
            <a:off x="4260464" y="2459997"/>
            <a:ext cx="722837" cy="722837"/>
          </a:xfrm>
          <a:prstGeom prst="roundRect">
            <a:avLst/>
          </a:prstGeom>
          <a:gradFill rotWithShape="1">
            <a:gsLst>
              <a:gs pos="0">
                <a:srgbClr val="FFC000">
                  <a:satMod val="103000"/>
                  <a:lumMod val="102000"/>
                  <a:tint val="94000"/>
                </a:srgbClr>
              </a:gs>
              <a:gs pos="50000">
                <a:srgbClr val="FFC000">
                  <a:satMod val="110000"/>
                  <a:lumMod val="100000"/>
                  <a:shade val="100000"/>
                </a:srgbClr>
              </a:gs>
              <a:gs pos="100000">
                <a:srgbClr val="FFC000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>
            <a:solidFill>
              <a:srgbClr val="4F81BD"/>
            </a:solidFill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界面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36" name="圆角矩形 135"/>
          <p:cNvSpPr/>
          <p:nvPr/>
        </p:nvSpPr>
        <p:spPr>
          <a:xfrm>
            <a:off x="5195479" y="2459997"/>
            <a:ext cx="722837" cy="722837"/>
          </a:xfrm>
          <a:prstGeom prst="roundRect">
            <a:avLst/>
          </a:prstGeom>
          <a:gradFill rotWithShape="1">
            <a:gsLst>
              <a:gs pos="0">
                <a:srgbClr val="FFC000">
                  <a:satMod val="103000"/>
                  <a:lumMod val="102000"/>
                  <a:tint val="94000"/>
                </a:srgbClr>
              </a:gs>
              <a:gs pos="50000">
                <a:srgbClr val="FFC000">
                  <a:satMod val="110000"/>
                  <a:lumMod val="100000"/>
                  <a:shade val="100000"/>
                </a:srgbClr>
              </a:gs>
              <a:gs pos="100000">
                <a:srgbClr val="FFC000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>
            <a:solidFill>
              <a:srgbClr val="4F81BD"/>
            </a:solidFill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计费</a:t>
            </a:r>
          </a:p>
        </p:txBody>
      </p:sp>
      <p:sp>
        <p:nvSpPr>
          <p:cNvPr id="137" name="圆角矩形 136"/>
          <p:cNvSpPr/>
          <p:nvPr/>
        </p:nvSpPr>
        <p:spPr>
          <a:xfrm>
            <a:off x="6132059" y="2459997"/>
            <a:ext cx="722837" cy="722837"/>
          </a:xfrm>
          <a:prstGeom prst="roundRect">
            <a:avLst/>
          </a:prstGeom>
          <a:gradFill rotWithShape="1">
            <a:gsLst>
              <a:gs pos="0">
                <a:srgbClr val="FFC000">
                  <a:satMod val="103000"/>
                  <a:lumMod val="102000"/>
                  <a:tint val="94000"/>
                </a:srgbClr>
              </a:gs>
              <a:gs pos="50000">
                <a:srgbClr val="FFC000">
                  <a:satMod val="110000"/>
                  <a:lumMod val="100000"/>
                  <a:shade val="100000"/>
                </a:srgbClr>
              </a:gs>
              <a:gs pos="100000">
                <a:srgbClr val="FFC000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>
            <a:solidFill>
              <a:srgbClr val="4F81BD"/>
            </a:solidFill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监管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138" name="肘形连接符 137"/>
          <p:cNvCxnSpPr>
            <a:stCxn id="116" idx="2"/>
            <a:endCxn id="118" idx="0"/>
          </p:cNvCxnSpPr>
          <p:nvPr/>
        </p:nvCxnSpPr>
        <p:spPr>
          <a:xfrm rot="16200000" flipH="1">
            <a:off x="4821453" y="1814834"/>
            <a:ext cx="492186" cy="245597"/>
          </a:xfrm>
          <a:prstGeom prst="bentConnector3">
            <a:avLst>
              <a:gd name="adj1" fmla="val 50000"/>
            </a:avLst>
          </a:prstGeom>
          <a:noFill/>
          <a:ln w="38100" cap="flat" cmpd="sng" algn="ctr">
            <a:solidFill>
              <a:srgbClr val="4F81BD"/>
            </a:solidFill>
            <a:prstDash val="solid"/>
            <a:miter lim="800000"/>
          </a:ln>
          <a:effectLst/>
        </p:spPr>
      </p:cxnSp>
      <p:sp>
        <p:nvSpPr>
          <p:cNvPr id="139" name="闪电形 138"/>
          <p:cNvSpPr/>
          <p:nvPr/>
        </p:nvSpPr>
        <p:spPr>
          <a:xfrm rot="16788154">
            <a:off x="3174774" y="726893"/>
            <a:ext cx="354458" cy="1083163"/>
          </a:xfrm>
          <a:prstGeom prst="lightningBolt">
            <a:avLst/>
          </a:prstGeom>
          <a:solidFill>
            <a:srgbClr val="5B9BD5"/>
          </a:solidFill>
          <a:ln>
            <a:solidFill>
              <a:srgbClr val="4F81BD"/>
            </a:solidFill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Arial"/>
              <a:ea typeface="幼圆"/>
              <a:cs typeface="+mn-cs"/>
            </a:endParaRPr>
          </a:p>
        </p:txBody>
      </p:sp>
      <p:sp>
        <p:nvSpPr>
          <p:cNvPr id="140" name="文本框 139"/>
          <p:cNvSpPr txBox="1"/>
          <p:nvPr/>
        </p:nvSpPr>
        <p:spPr>
          <a:xfrm>
            <a:off x="2917241" y="971275"/>
            <a:ext cx="673790" cy="2308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zh-CN" sz="900" b="1" dirty="0">
                <a:solidFill>
                  <a:srgbClr val="4F81B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Internet</a:t>
            </a:r>
            <a:endParaRPr lang="zh-CN" altLang="en-US" sz="900" b="1" dirty="0">
              <a:solidFill>
                <a:srgbClr val="4F81B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41" name="肘形连接符 140"/>
          <p:cNvCxnSpPr>
            <a:stCxn id="118" idx="1"/>
            <a:endCxn id="121" idx="3"/>
          </p:cNvCxnSpPr>
          <p:nvPr/>
        </p:nvCxnSpPr>
        <p:spPr>
          <a:xfrm rot="10800000">
            <a:off x="2835445" y="1526804"/>
            <a:ext cx="424408" cy="1274147"/>
          </a:xfrm>
          <a:prstGeom prst="bentConnector3">
            <a:avLst>
              <a:gd name="adj1" fmla="val 50000"/>
            </a:avLst>
          </a:prstGeom>
          <a:noFill/>
          <a:ln w="38100" cap="flat" cmpd="sng" algn="ctr">
            <a:solidFill>
              <a:srgbClr val="4F81BD"/>
            </a:solidFill>
            <a:prstDash val="solid"/>
            <a:miter lim="800000"/>
          </a:ln>
          <a:effectLst/>
        </p:spPr>
      </p:cxnSp>
      <p:pic>
        <p:nvPicPr>
          <p:cNvPr id="151" name="图片 15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8734" y="92679"/>
            <a:ext cx="516557" cy="596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9109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451" y="602222"/>
            <a:ext cx="7740220" cy="4506219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411850" y="3219795"/>
            <a:ext cx="30832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应用界面展示</a:t>
            </a:r>
            <a:endParaRPr lang="en-US" altLang="zh-CN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7690" y="0"/>
            <a:ext cx="6880279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4000" b="1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/>
              <a:t>多功能一体化系统</a:t>
            </a:r>
            <a:endParaRPr lang="zh-CN" altLang="en-US" dirty="0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8734" y="92679"/>
            <a:ext cx="516557" cy="596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421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连接符 5"/>
          <p:cNvCxnSpPr/>
          <p:nvPr/>
        </p:nvCxnSpPr>
        <p:spPr>
          <a:xfrm flipH="1">
            <a:off x="1432753" y="971305"/>
            <a:ext cx="7675562" cy="7938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文本框 28"/>
          <p:cNvSpPr txBox="1">
            <a:spLocks noChangeArrowheads="1"/>
          </p:cNvSpPr>
          <p:nvPr/>
        </p:nvSpPr>
        <p:spPr bwMode="auto">
          <a:xfrm>
            <a:off x="4287119" y="123580"/>
            <a:ext cx="4487822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4000" b="1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en-US" altLang="zh-CN"/>
              <a:t>Contents </a:t>
            </a:r>
            <a:r>
              <a:rPr lang="zh-CN" altLang="en-US"/>
              <a:t>目录</a:t>
            </a:r>
          </a:p>
        </p:txBody>
      </p:sp>
      <p:grpSp>
        <p:nvGrpSpPr>
          <p:cNvPr id="8" name="组合 5"/>
          <p:cNvGrpSpPr>
            <a:grpSpLocks/>
          </p:cNvGrpSpPr>
          <p:nvPr/>
        </p:nvGrpSpPr>
        <p:grpSpPr bwMode="auto">
          <a:xfrm>
            <a:off x="5840760" y="1127471"/>
            <a:ext cx="1909136" cy="1016398"/>
            <a:chOff x="245606" y="74325"/>
            <a:chExt cx="1910679" cy="1015075"/>
          </a:xfrm>
        </p:grpSpPr>
        <p:sp>
          <p:nvSpPr>
            <p:cNvPr id="9" name="文本框 6"/>
            <p:cNvSpPr txBox="1">
              <a:spLocks noChangeArrowheads="1"/>
            </p:cNvSpPr>
            <p:nvPr/>
          </p:nvSpPr>
          <p:spPr bwMode="auto">
            <a:xfrm>
              <a:off x="245606" y="74325"/>
              <a:ext cx="1596571" cy="1015075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6000" b="1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01</a:t>
              </a:r>
            </a:p>
          </p:txBody>
        </p:sp>
        <p:sp>
          <p:nvSpPr>
            <p:cNvPr id="10" name="文本框 7"/>
            <p:cNvSpPr txBox="1">
              <a:spLocks noChangeArrowheads="1"/>
            </p:cNvSpPr>
            <p:nvPr/>
          </p:nvSpPr>
          <p:spPr bwMode="auto">
            <a:xfrm>
              <a:off x="1183783" y="99307"/>
              <a:ext cx="972502" cy="8299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2400" b="1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行业概况</a:t>
              </a:r>
            </a:p>
          </p:txBody>
        </p:sp>
        <p:cxnSp>
          <p:nvCxnSpPr>
            <p:cNvPr id="11" name="直接连接符 10"/>
            <p:cNvCxnSpPr>
              <a:cxnSpLocks noChangeShapeType="1"/>
            </p:cNvCxnSpPr>
            <p:nvPr/>
          </p:nvCxnSpPr>
          <p:spPr bwMode="auto">
            <a:xfrm>
              <a:off x="303203" y="972754"/>
              <a:ext cx="1533545" cy="2703"/>
            </a:xfrm>
            <a:prstGeom prst="line">
              <a:avLst/>
            </a:prstGeom>
            <a:noFill/>
            <a:ln w="6350">
              <a:solidFill>
                <a:srgbClr val="4F81B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12" name="组合 5"/>
          <p:cNvGrpSpPr>
            <a:grpSpLocks/>
          </p:cNvGrpSpPr>
          <p:nvPr/>
        </p:nvGrpSpPr>
        <p:grpSpPr bwMode="auto">
          <a:xfrm>
            <a:off x="4545057" y="2388740"/>
            <a:ext cx="2089295" cy="1015712"/>
            <a:chOff x="55402" y="24203"/>
            <a:chExt cx="2090057" cy="1015697"/>
          </a:xfrm>
        </p:grpSpPr>
        <p:sp>
          <p:nvSpPr>
            <p:cNvPr id="13" name="文本框 6"/>
            <p:cNvSpPr txBox="1">
              <a:spLocks noChangeArrowheads="1"/>
            </p:cNvSpPr>
            <p:nvPr/>
          </p:nvSpPr>
          <p:spPr bwMode="auto">
            <a:xfrm>
              <a:off x="131951" y="24203"/>
              <a:ext cx="1596571" cy="10156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6000" b="1">
                  <a:solidFill>
                    <a:srgbClr val="4F81B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02</a:t>
              </a:r>
            </a:p>
          </p:txBody>
        </p:sp>
        <p:sp>
          <p:nvSpPr>
            <p:cNvPr id="14" name="文本框 7"/>
            <p:cNvSpPr txBox="1">
              <a:spLocks noChangeArrowheads="1"/>
            </p:cNvSpPr>
            <p:nvPr/>
          </p:nvSpPr>
          <p:spPr bwMode="auto">
            <a:xfrm>
              <a:off x="1101418" y="70072"/>
              <a:ext cx="972502" cy="8309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2400" b="1">
                  <a:solidFill>
                    <a:srgbClr val="4F81B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发展规划</a:t>
              </a:r>
            </a:p>
          </p:txBody>
        </p:sp>
        <p:cxnSp>
          <p:nvCxnSpPr>
            <p:cNvPr id="15" name="直接连接符 12"/>
            <p:cNvCxnSpPr>
              <a:cxnSpLocks noChangeShapeType="1"/>
            </p:cNvCxnSpPr>
            <p:nvPr/>
          </p:nvCxnSpPr>
          <p:spPr bwMode="auto">
            <a:xfrm>
              <a:off x="55402" y="933643"/>
              <a:ext cx="2090057" cy="0"/>
            </a:xfrm>
            <a:prstGeom prst="line">
              <a:avLst/>
            </a:prstGeom>
            <a:noFill/>
            <a:ln w="6350">
              <a:solidFill>
                <a:srgbClr val="4F81B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16" name="组合 15"/>
          <p:cNvGrpSpPr/>
          <p:nvPr/>
        </p:nvGrpSpPr>
        <p:grpSpPr>
          <a:xfrm>
            <a:off x="6748183" y="3838544"/>
            <a:ext cx="2090738" cy="1016000"/>
            <a:chOff x="6136515" y="3785943"/>
            <a:chExt cx="2090738" cy="1016000"/>
          </a:xfrm>
        </p:grpSpPr>
        <p:sp>
          <p:nvSpPr>
            <p:cNvPr id="17" name="文本框 6"/>
            <p:cNvSpPr txBox="1">
              <a:spLocks noChangeArrowheads="1"/>
            </p:cNvSpPr>
            <p:nvPr/>
          </p:nvSpPr>
          <p:spPr bwMode="auto">
            <a:xfrm>
              <a:off x="6136515" y="3785943"/>
              <a:ext cx="1597025" cy="1016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6000" b="1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05</a:t>
              </a:r>
            </a:p>
          </p:txBody>
        </p:sp>
        <p:sp>
          <p:nvSpPr>
            <p:cNvPr id="18" name="文本框 7"/>
            <p:cNvSpPr txBox="1">
              <a:spLocks noChangeArrowheads="1"/>
            </p:cNvSpPr>
            <p:nvPr/>
          </p:nvSpPr>
          <p:spPr bwMode="auto">
            <a:xfrm>
              <a:off x="7138228" y="3890718"/>
              <a:ext cx="973137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2400" b="1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案例分享</a:t>
              </a:r>
            </a:p>
          </p:txBody>
        </p:sp>
        <p:cxnSp>
          <p:nvCxnSpPr>
            <p:cNvPr id="19" name="直接连接符 12"/>
            <p:cNvCxnSpPr>
              <a:cxnSpLocks noChangeShapeType="1"/>
            </p:cNvCxnSpPr>
            <p:nvPr/>
          </p:nvCxnSpPr>
          <p:spPr bwMode="auto">
            <a:xfrm>
              <a:off x="6136515" y="4714630"/>
              <a:ext cx="2090738" cy="0"/>
            </a:xfrm>
            <a:prstGeom prst="line">
              <a:avLst/>
            </a:prstGeom>
            <a:noFill/>
            <a:ln w="6350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20" name="组合 5"/>
          <p:cNvGrpSpPr>
            <a:grpSpLocks/>
          </p:cNvGrpSpPr>
          <p:nvPr/>
        </p:nvGrpSpPr>
        <p:grpSpPr bwMode="auto">
          <a:xfrm>
            <a:off x="6812205" y="2348506"/>
            <a:ext cx="2123703" cy="1015299"/>
            <a:chOff x="58056" y="116216"/>
            <a:chExt cx="2125149" cy="1016565"/>
          </a:xfrm>
        </p:grpSpPr>
        <p:sp>
          <p:nvSpPr>
            <p:cNvPr id="21" name="文本框 6"/>
            <p:cNvSpPr txBox="1">
              <a:spLocks noChangeArrowheads="1"/>
            </p:cNvSpPr>
            <p:nvPr/>
          </p:nvSpPr>
          <p:spPr bwMode="auto">
            <a:xfrm>
              <a:off x="58056" y="116216"/>
              <a:ext cx="1596571" cy="10165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6000" b="1">
                  <a:solidFill>
                    <a:schemeClr val="accent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03</a:t>
              </a:r>
            </a:p>
          </p:txBody>
        </p:sp>
        <p:sp>
          <p:nvSpPr>
            <p:cNvPr id="22" name="文本框 7"/>
            <p:cNvSpPr txBox="1">
              <a:spLocks noChangeArrowheads="1"/>
            </p:cNvSpPr>
            <p:nvPr/>
          </p:nvSpPr>
          <p:spPr bwMode="auto">
            <a:xfrm>
              <a:off x="1030341" y="160901"/>
              <a:ext cx="972502" cy="8320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2400" b="1">
                  <a:solidFill>
                    <a:schemeClr val="accent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团队力量</a:t>
              </a:r>
            </a:p>
          </p:txBody>
        </p:sp>
        <p:cxnSp>
          <p:nvCxnSpPr>
            <p:cNvPr id="23" name="直接连接符 12"/>
            <p:cNvCxnSpPr>
              <a:cxnSpLocks noChangeShapeType="1"/>
            </p:cNvCxnSpPr>
            <p:nvPr/>
          </p:nvCxnSpPr>
          <p:spPr bwMode="auto">
            <a:xfrm>
              <a:off x="93148" y="1077402"/>
              <a:ext cx="2090057" cy="0"/>
            </a:xfrm>
            <a:prstGeom prst="line">
              <a:avLst/>
            </a:prstGeom>
            <a:noFill/>
            <a:ln w="6350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24" name="组合 23"/>
          <p:cNvGrpSpPr/>
          <p:nvPr/>
        </p:nvGrpSpPr>
        <p:grpSpPr>
          <a:xfrm>
            <a:off x="4592646" y="3838544"/>
            <a:ext cx="1958975" cy="1016000"/>
            <a:chOff x="3388553" y="3841505"/>
            <a:chExt cx="1958975" cy="1016000"/>
          </a:xfrm>
        </p:grpSpPr>
        <p:sp>
          <p:nvSpPr>
            <p:cNvPr id="25" name="文本框 6"/>
            <p:cNvSpPr txBox="1">
              <a:spLocks noChangeArrowheads="1"/>
            </p:cNvSpPr>
            <p:nvPr/>
          </p:nvSpPr>
          <p:spPr bwMode="auto">
            <a:xfrm>
              <a:off x="3388553" y="3841505"/>
              <a:ext cx="1597025" cy="1016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6000" b="1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04</a:t>
              </a:r>
            </a:p>
          </p:txBody>
        </p:sp>
        <p:sp>
          <p:nvSpPr>
            <p:cNvPr id="26" name="文本框 7"/>
            <p:cNvSpPr txBox="1">
              <a:spLocks noChangeArrowheads="1"/>
            </p:cNvSpPr>
            <p:nvPr/>
          </p:nvSpPr>
          <p:spPr bwMode="auto">
            <a:xfrm>
              <a:off x="4375978" y="3917705"/>
              <a:ext cx="971550" cy="8302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2400" b="1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运营模式</a:t>
              </a:r>
            </a:p>
          </p:txBody>
        </p:sp>
        <p:cxnSp>
          <p:nvCxnSpPr>
            <p:cNvPr id="27" name="直接连接符 26"/>
            <p:cNvCxnSpPr>
              <a:cxnSpLocks noChangeShapeType="1"/>
            </p:cNvCxnSpPr>
            <p:nvPr/>
          </p:nvCxnSpPr>
          <p:spPr bwMode="auto">
            <a:xfrm>
              <a:off x="3557070" y="4752311"/>
              <a:ext cx="1532307" cy="2707"/>
            </a:xfrm>
            <a:prstGeom prst="line">
              <a:avLst/>
            </a:prstGeom>
            <a:noFill/>
            <a:ln w="6350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pic>
        <p:nvPicPr>
          <p:cNvPr id="28" name="图片 2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868" y="1567984"/>
            <a:ext cx="3438468" cy="3160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4305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9702478"/>
              </p:ext>
            </p:extLst>
          </p:nvPr>
        </p:nvGraphicFramePr>
        <p:xfrm>
          <a:off x="3923955" y="2931351"/>
          <a:ext cx="1742406" cy="2133133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7424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6578">
                <a:tc>
                  <a:txBody>
                    <a:bodyPr/>
                    <a:lstStyle/>
                    <a:p>
                      <a:pPr marL="0" marR="0" indent="0" algn="ct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b="1" kern="1200" dirty="0">
                          <a:solidFill>
                            <a:schemeClr val="bg1"/>
                          </a:solidFill>
                          <a:latin typeface="华文细黑" pitchFamily="2" charset="-122"/>
                          <a:ea typeface="华文细黑" pitchFamily="2" charset="-122"/>
                          <a:cs typeface="+mn-cs"/>
                        </a:rPr>
                        <a:t>张 明 磊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2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华文细黑" pitchFamily="2" charset="-122"/>
                          <a:ea typeface="华文细黑" pitchFamily="2" charset="-122"/>
                          <a:cs typeface="+mn-cs"/>
                        </a:rPr>
                        <a:t>艺术总监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32093">
                <a:tc>
                  <a:txBody>
                    <a:bodyPr/>
                    <a:lstStyle/>
                    <a:p>
                      <a:pPr>
                        <a:lnSpc>
                          <a:spcPts val="1600"/>
                        </a:lnSpc>
                      </a:pPr>
                      <a:r>
                        <a:rPr lang="en-US" altLang="zh-CN" sz="1100" b="1" kern="1200" spc="7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方正兰亭超细黑简体" pitchFamily="2" charset="-122"/>
                          <a:ea typeface="方正兰亭超细黑简体" pitchFamily="2" charset="-122"/>
                          <a:cs typeface="+mn-cs"/>
                        </a:rPr>
                        <a:t>15</a:t>
                      </a:r>
                      <a:r>
                        <a:rPr lang="zh-CN" altLang="en-US" sz="1100" b="1" kern="1200" spc="7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方正兰亭超细黑简体" pitchFamily="2" charset="-122"/>
                          <a:ea typeface="方正兰亭超细黑简体" pitchFamily="2" charset="-122"/>
                          <a:cs typeface="+mn-cs"/>
                        </a:rPr>
                        <a:t>年以上美术从业经验。</a:t>
                      </a:r>
                      <a:endParaRPr lang="en-US" altLang="zh-CN" sz="1100" b="1" kern="1200" spc="70" baseline="0" dirty="0">
                        <a:solidFill>
                          <a:schemeClr val="bg2">
                            <a:lumMod val="25000"/>
                          </a:schemeClr>
                        </a:solidFill>
                        <a:latin typeface="方正兰亭超细黑简体" pitchFamily="2" charset="-122"/>
                        <a:ea typeface="方正兰亭超细黑简体" pitchFamily="2" charset="-122"/>
                        <a:cs typeface="+mn-cs"/>
                      </a:endParaRPr>
                    </a:p>
                    <a:p>
                      <a:pPr>
                        <a:lnSpc>
                          <a:spcPts val="1600"/>
                        </a:lnSpc>
                      </a:pPr>
                      <a:r>
                        <a:rPr lang="zh-CN" altLang="en-US" sz="1100" b="1" kern="1200" spc="7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方正兰亭超细黑简体" pitchFamily="2" charset="-122"/>
                          <a:ea typeface="方正兰亭超细黑简体" pitchFamily="2" charset="-122"/>
                          <a:cs typeface="+mn-cs"/>
                        </a:rPr>
                        <a:t>长期担任美术总监职位，精通次世代制作技术和流程，对管理美术团队有丰富的</a:t>
                      </a:r>
                      <a:r>
                        <a:rPr lang="zh-CN" altLang="en-US" sz="1100" b="1" kern="1200" spc="70" baseline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方正兰亭超细黑简体" pitchFamily="2" charset="-122"/>
                          <a:ea typeface="方正兰亭超细黑简体" pitchFamily="2" charset="-122"/>
                          <a:cs typeface="+mn-cs"/>
                        </a:rPr>
                        <a:t>经验。</a:t>
                      </a:r>
                      <a:endParaRPr lang="zh-CN" altLang="en-US" sz="1100" b="1" kern="1200" spc="70" baseline="0" dirty="0">
                        <a:solidFill>
                          <a:schemeClr val="bg2">
                            <a:lumMod val="25000"/>
                          </a:schemeClr>
                        </a:solidFill>
                        <a:latin typeface="方正兰亭超细黑简体" pitchFamily="2" charset="-122"/>
                        <a:ea typeface="方正兰亭超细黑简体" pitchFamily="2" charset="-122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3470467"/>
              </p:ext>
            </p:extLst>
          </p:nvPr>
        </p:nvGraphicFramePr>
        <p:xfrm>
          <a:off x="1823485" y="2917151"/>
          <a:ext cx="1742406" cy="217477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7424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6577">
                <a:tc>
                  <a:txBody>
                    <a:bodyPr/>
                    <a:lstStyle/>
                    <a:p>
                      <a:pPr marL="0" marR="0" indent="0" algn="ct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b="1" kern="1200" dirty="0">
                          <a:solidFill>
                            <a:schemeClr val="bg1"/>
                          </a:solidFill>
                          <a:latin typeface="华文细黑" pitchFamily="2" charset="-122"/>
                          <a:ea typeface="华文细黑" pitchFamily="2" charset="-122"/>
                          <a:cs typeface="+mn-cs"/>
                        </a:rPr>
                        <a:t>席   璐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2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华文细黑" pitchFamily="2" charset="-122"/>
                          <a:ea typeface="华文细黑" pitchFamily="2" charset="-122"/>
                        </a:rPr>
                        <a:t>3D</a:t>
                      </a:r>
                      <a:r>
                        <a:rPr lang="zh-CN" altLang="en-US" sz="14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华文细黑" pitchFamily="2" charset="-122"/>
                          <a:ea typeface="华文细黑" pitchFamily="2" charset="-122"/>
                        </a:rPr>
                        <a:t>技术专家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73734">
                <a:tc>
                  <a:txBody>
                    <a:bodyPr/>
                    <a:lstStyle/>
                    <a:p>
                      <a:pPr>
                        <a:lnSpc>
                          <a:spcPts val="1600"/>
                        </a:lnSpc>
                      </a:pPr>
                      <a:r>
                        <a:rPr lang="en-US" altLang="zh-CN" sz="1100" b="1" kern="1200" spc="7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方正兰亭超细黑简体" pitchFamily="2" charset="-122"/>
                          <a:ea typeface="方正兰亭超细黑简体" pitchFamily="2" charset="-122"/>
                          <a:cs typeface="+mn-cs"/>
                        </a:rPr>
                        <a:t>6</a:t>
                      </a:r>
                      <a:r>
                        <a:rPr lang="zh-CN" altLang="en-US" sz="1100" b="1" kern="1200" spc="7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方正兰亭超细黑简体" pitchFamily="2" charset="-122"/>
                          <a:ea typeface="方正兰亭超细黑简体" pitchFamily="2" charset="-122"/>
                          <a:cs typeface="+mn-cs"/>
                        </a:rPr>
                        <a:t>年以上技术美工经验。精通</a:t>
                      </a:r>
                      <a:r>
                        <a:rPr lang="en-US" altLang="zh-CN" sz="1100" b="1" kern="1200" spc="7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方正兰亭超细黑简体" pitchFamily="2" charset="-122"/>
                          <a:ea typeface="方正兰亭超细黑简体" pitchFamily="2" charset="-122"/>
                          <a:cs typeface="+mn-cs"/>
                        </a:rPr>
                        <a:t>Unreal 3D</a:t>
                      </a:r>
                      <a:r>
                        <a:rPr lang="zh-CN" altLang="en-US" sz="1100" b="1" kern="1200" spc="7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方正兰亭超细黑简体" pitchFamily="2" charset="-122"/>
                          <a:ea typeface="方正兰亭超细黑简体" pitchFamily="2" charset="-122"/>
                          <a:cs typeface="+mn-cs"/>
                        </a:rPr>
                        <a:t>引擎，擅长根据</a:t>
                      </a:r>
                      <a:r>
                        <a:rPr lang="en-US" altLang="zh-CN" sz="1100" b="1" kern="1200" spc="7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方正兰亭超细黑简体" pitchFamily="2" charset="-122"/>
                          <a:ea typeface="方正兰亭超细黑简体" pitchFamily="2" charset="-122"/>
                          <a:cs typeface="+mn-cs"/>
                        </a:rPr>
                        <a:t>3D</a:t>
                      </a:r>
                      <a:r>
                        <a:rPr lang="zh-CN" altLang="en-US" sz="1100" b="1" kern="1200" spc="7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方正兰亭超细黑简体" pitchFamily="2" charset="-122"/>
                          <a:ea typeface="方正兰亭超细黑简体" pitchFamily="2" charset="-122"/>
                          <a:cs typeface="+mn-cs"/>
                        </a:rPr>
                        <a:t>引擎特点制定美术规范。</a:t>
                      </a:r>
                      <a:endParaRPr lang="en-US" altLang="zh-CN" sz="1100" b="1" kern="1200" spc="70" baseline="0" dirty="0">
                        <a:solidFill>
                          <a:schemeClr val="bg2">
                            <a:lumMod val="25000"/>
                          </a:schemeClr>
                        </a:solidFill>
                        <a:latin typeface="方正兰亭超细黑简体" pitchFamily="2" charset="-122"/>
                        <a:ea typeface="方正兰亭超细黑简体" pitchFamily="2" charset="-122"/>
                        <a:cs typeface="+mn-cs"/>
                      </a:endParaRPr>
                    </a:p>
                    <a:p>
                      <a:pPr>
                        <a:lnSpc>
                          <a:spcPts val="1600"/>
                        </a:lnSpc>
                      </a:pPr>
                      <a:r>
                        <a:rPr lang="zh-CN" altLang="en-US" sz="1100" b="1" kern="1200" spc="70" baseline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方正兰亭超细黑简体" pitchFamily="2" charset="-122"/>
                          <a:ea typeface="方正兰亭超细黑简体" pitchFamily="2" charset="-122"/>
                          <a:cs typeface="+mn-cs"/>
                        </a:rPr>
                        <a:t>精通虚幻场景</a:t>
                      </a:r>
                      <a:r>
                        <a:rPr lang="en-US" altLang="zh-CN" sz="1100" b="1" kern="1200" spc="70" baseline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方正兰亭超细黑简体" pitchFamily="2" charset="-122"/>
                          <a:ea typeface="方正兰亭超细黑简体" pitchFamily="2" charset="-122"/>
                          <a:cs typeface="+mn-cs"/>
                        </a:rPr>
                        <a:t>4</a:t>
                      </a:r>
                      <a:r>
                        <a:rPr lang="zh-CN" altLang="en-US" sz="1100" b="1" kern="1200" spc="70" baseline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方正兰亭超细黑简体" pitchFamily="2" charset="-122"/>
                          <a:ea typeface="方正兰亭超细黑简体" pitchFamily="2" charset="-122"/>
                          <a:cs typeface="+mn-cs"/>
                        </a:rPr>
                        <a:t>的</a:t>
                      </a:r>
                      <a:r>
                        <a:rPr lang="zh-CN" altLang="en-US" sz="1100" b="1" kern="1200" spc="7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方正兰亭超细黑简体" pitchFamily="2" charset="-122"/>
                          <a:ea typeface="方正兰亭超细黑简体" pitchFamily="2" charset="-122"/>
                          <a:cs typeface="+mn-cs"/>
                        </a:rPr>
                        <a:t>效果与效率</a:t>
                      </a:r>
                      <a:r>
                        <a:rPr lang="zh-CN" altLang="en-US" sz="1100" b="1" kern="1200" spc="70" baseline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方正兰亭超细黑简体" pitchFamily="2" charset="-122"/>
                          <a:ea typeface="方正兰亭超细黑简体" pitchFamily="2" charset="-122"/>
                          <a:cs typeface="+mn-cs"/>
                        </a:rPr>
                        <a:t>优化。</a:t>
                      </a:r>
                      <a:endParaRPr lang="en-US" altLang="zh-CN" sz="1100" b="1" kern="1200" spc="70" baseline="0" dirty="0">
                        <a:solidFill>
                          <a:schemeClr val="bg2">
                            <a:lumMod val="25000"/>
                          </a:schemeClr>
                        </a:solidFill>
                        <a:latin typeface="方正兰亭超细黑简体" pitchFamily="2" charset="-122"/>
                        <a:ea typeface="方正兰亭超细黑简体" pitchFamily="2" charset="-122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0" name="表格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1649732"/>
              </p:ext>
            </p:extLst>
          </p:nvPr>
        </p:nvGraphicFramePr>
        <p:xfrm>
          <a:off x="6084105" y="2926400"/>
          <a:ext cx="1742406" cy="213808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7424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4315">
                <a:tc>
                  <a:txBody>
                    <a:bodyPr/>
                    <a:lstStyle/>
                    <a:p>
                      <a:pPr marL="0" marR="0" indent="0" algn="ct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b="1" kern="1200">
                          <a:solidFill>
                            <a:schemeClr val="bg1"/>
                          </a:solidFill>
                          <a:latin typeface="华文细黑" pitchFamily="2" charset="-122"/>
                          <a:ea typeface="华文细黑" pitchFamily="2" charset="-122"/>
                          <a:cs typeface="+mn-cs"/>
                        </a:rPr>
                        <a:t>高黎峻</a:t>
                      </a:r>
                      <a:endParaRPr lang="zh-CN" altLang="en-US" sz="2000" b="1" kern="1200" dirty="0">
                        <a:solidFill>
                          <a:schemeClr val="bg1"/>
                        </a:solidFill>
                        <a:latin typeface="华文细黑" pitchFamily="2" charset="-122"/>
                        <a:ea typeface="华文细黑" pitchFamily="2" charset="-122"/>
                        <a:cs typeface="+mn-cs"/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639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 kern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华文细黑" pitchFamily="2" charset="-122"/>
                          <a:ea typeface="华文细黑" pitchFamily="2" charset="-122"/>
                          <a:cs typeface="+mn-cs"/>
                        </a:rPr>
                        <a:t>技术总监</a:t>
                      </a:r>
                      <a:endParaRPr lang="zh-CN" altLang="en-US" sz="1400" b="1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华文细黑" pitchFamily="2" charset="-122"/>
                        <a:ea typeface="华文细黑" pitchFamily="2" charset="-122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87373">
                <a:tc>
                  <a:txBody>
                    <a:bodyPr/>
                    <a:lstStyle/>
                    <a:p>
                      <a:pPr>
                        <a:lnSpc>
                          <a:spcPts val="1600"/>
                        </a:lnSpc>
                      </a:pPr>
                      <a:r>
                        <a:rPr lang="zh-CN" altLang="en-US" sz="1100" b="1" kern="1200" spc="70" baseline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方正兰亭超细黑简体" pitchFamily="2" charset="-122"/>
                          <a:ea typeface="方正兰亭超细黑简体" pitchFamily="2" charset="-122"/>
                          <a:cs typeface="+mn-cs"/>
                        </a:rPr>
                        <a:t>多年以上软件系统专家，长期担任系统开发总监职位，对整体软件开发的流程有非常丰富经验。</a:t>
                      </a:r>
                      <a:endParaRPr lang="en-US" altLang="zh-CN" sz="1100" b="1" kern="1200" spc="70" baseline="0" dirty="0">
                        <a:solidFill>
                          <a:schemeClr val="bg2">
                            <a:lumMod val="25000"/>
                          </a:schemeClr>
                        </a:solidFill>
                        <a:latin typeface="方正兰亭超细黑简体" pitchFamily="2" charset="-122"/>
                        <a:ea typeface="方正兰亭超细黑简体" pitchFamily="2" charset="-122"/>
                        <a:cs typeface="+mn-cs"/>
                      </a:endParaRPr>
                    </a:p>
                    <a:p>
                      <a:pPr>
                        <a:lnSpc>
                          <a:spcPts val="1600"/>
                        </a:lnSpc>
                      </a:pPr>
                      <a:endParaRPr lang="en-US" altLang="zh-CN" sz="1100" b="1" kern="1200" spc="70" baseline="0" dirty="0">
                        <a:solidFill>
                          <a:schemeClr val="bg2">
                            <a:lumMod val="25000"/>
                          </a:schemeClr>
                        </a:solidFill>
                        <a:latin typeface="方正兰亭超细黑简体" pitchFamily="2" charset="-122"/>
                        <a:ea typeface="方正兰亭超细黑简体" pitchFamily="2" charset="-122"/>
                        <a:cs typeface="+mn-cs"/>
                      </a:endParaRPr>
                    </a:p>
                    <a:p>
                      <a:pPr>
                        <a:lnSpc>
                          <a:spcPts val="1600"/>
                        </a:lnSpc>
                      </a:pPr>
                      <a:endParaRPr lang="zh-CN" altLang="en-US" sz="1100" b="1" kern="1200" spc="70" baseline="0" dirty="0">
                        <a:solidFill>
                          <a:schemeClr val="bg2">
                            <a:lumMod val="25000"/>
                          </a:schemeClr>
                        </a:solidFill>
                        <a:latin typeface="方正兰亭超细黑简体" pitchFamily="2" charset="-122"/>
                        <a:ea typeface="方正兰亭超细黑简体" pitchFamily="2" charset="-122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1" name="表格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3833904"/>
              </p:ext>
            </p:extLst>
          </p:nvPr>
        </p:nvGraphicFramePr>
        <p:xfrm>
          <a:off x="1823485" y="707677"/>
          <a:ext cx="1742406" cy="2165526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7424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2418">
                <a:tc>
                  <a:txBody>
                    <a:bodyPr/>
                    <a:lstStyle/>
                    <a:p>
                      <a:pPr marL="0" marR="0" indent="0" algn="ct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b="1" kern="1200">
                          <a:solidFill>
                            <a:schemeClr val="bg1"/>
                          </a:solidFill>
                          <a:latin typeface="华文细黑" pitchFamily="2" charset="-122"/>
                          <a:ea typeface="华文细黑" pitchFamily="2" charset="-122"/>
                          <a:cs typeface="+mn-cs"/>
                        </a:rPr>
                        <a:t>黄毅</a:t>
                      </a:r>
                      <a:endParaRPr lang="zh-CN" altLang="en-US" sz="2000" b="1" kern="1200" dirty="0">
                        <a:solidFill>
                          <a:schemeClr val="bg1"/>
                        </a:solidFill>
                        <a:latin typeface="华文细黑" pitchFamily="2" charset="-122"/>
                        <a:ea typeface="华文细黑" pitchFamily="2" charset="-122"/>
                        <a:cs typeface="+mn-cs"/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493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kern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华文细黑" pitchFamily="2" charset="-122"/>
                          <a:ea typeface="华文细黑" pitchFamily="2" charset="-122"/>
                          <a:cs typeface="+mn-cs"/>
                        </a:rPr>
                        <a:t>CEO</a:t>
                      </a:r>
                      <a:endParaRPr lang="zh-CN" altLang="en-US" sz="1400" b="1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华文细黑" pitchFamily="2" charset="-122"/>
                        <a:ea typeface="华文细黑" pitchFamily="2" charset="-122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8171">
                <a:tc>
                  <a:txBody>
                    <a:bodyPr/>
                    <a:lstStyle/>
                    <a:p>
                      <a:pPr>
                        <a:lnSpc>
                          <a:spcPts val="1600"/>
                        </a:lnSpc>
                      </a:pPr>
                      <a:r>
                        <a:rPr lang="zh-CN" altLang="en-US" sz="1100" b="1" kern="1200" spc="70" baseline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方正兰亭超细黑简体" pitchFamily="2" charset="-122"/>
                          <a:ea typeface="方正兰亭超细黑简体" pitchFamily="2" charset="-122"/>
                          <a:cs typeface="+mn-cs"/>
                        </a:rPr>
                        <a:t>首席</a:t>
                      </a:r>
                      <a:r>
                        <a:rPr lang="en-US" altLang="zh-CN" sz="1100" b="1" kern="1200" spc="70" baseline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方正兰亭超细黑简体" pitchFamily="2" charset="-122"/>
                          <a:ea typeface="方正兰亭超细黑简体" pitchFamily="2" charset="-122"/>
                          <a:cs typeface="+mn-cs"/>
                        </a:rPr>
                        <a:t>VR</a:t>
                      </a:r>
                      <a:r>
                        <a:rPr lang="zh-CN" altLang="en-US" sz="1100" b="1" kern="1200" spc="70" baseline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方正兰亭超细黑简体" pitchFamily="2" charset="-122"/>
                          <a:ea typeface="方正兰亭超细黑简体" pitchFamily="2" charset="-122"/>
                          <a:cs typeface="+mn-cs"/>
                        </a:rPr>
                        <a:t>梦想家运营执行官，拥有科技产品的前瞻性，对整体</a:t>
                      </a:r>
                      <a:r>
                        <a:rPr lang="en-US" altLang="zh-CN" sz="1100" b="1" kern="1200" spc="70" baseline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方正兰亭超细黑简体" pitchFamily="2" charset="-122"/>
                          <a:ea typeface="方正兰亭超细黑简体" pitchFamily="2" charset="-122"/>
                          <a:cs typeface="+mn-cs"/>
                        </a:rPr>
                        <a:t>VR</a:t>
                      </a:r>
                      <a:r>
                        <a:rPr lang="zh-CN" altLang="en-US" sz="1100" b="1" kern="1200" spc="70" baseline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方正兰亭超细黑简体" pitchFamily="2" charset="-122"/>
                          <a:ea typeface="方正兰亭超细黑简体" pitchFamily="2" charset="-122"/>
                          <a:cs typeface="+mn-cs"/>
                        </a:rPr>
                        <a:t>梦想家框架、结构、技术、销售业务、商务环节把握信息。</a:t>
                      </a:r>
                      <a:endParaRPr lang="zh-CN" altLang="en-US" sz="1100" b="1" kern="1200" spc="70" baseline="0" dirty="0">
                        <a:solidFill>
                          <a:schemeClr val="bg2">
                            <a:lumMod val="25000"/>
                          </a:schemeClr>
                        </a:solidFill>
                        <a:latin typeface="方正兰亭超细黑简体" pitchFamily="2" charset="-122"/>
                        <a:ea typeface="方正兰亭超细黑简体" pitchFamily="2" charset="-122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2" name="表格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1185153"/>
              </p:ext>
            </p:extLst>
          </p:nvPr>
        </p:nvGraphicFramePr>
        <p:xfrm>
          <a:off x="3923955" y="699620"/>
          <a:ext cx="1742406" cy="2165526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7424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2418">
                <a:tc>
                  <a:txBody>
                    <a:bodyPr/>
                    <a:lstStyle/>
                    <a:p>
                      <a:pPr marL="0" marR="0" indent="0" algn="ct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b="1" kern="1200">
                          <a:solidFill>
                            <a:schemeClr val="bg1"/>
                          </a:solidFill>
                          <a:latin typeface="华文细黑" pitchFamily="2" charset="-122"/>
                          <a:ea typeface="华文细黑" pitchFamily="2" charset="-122"/>
                          <a:cs typeface="+mn-cs"/>
                        </a:rPr>
                        <a:t>邓冬梅</a:t>
                      </a:r>
                      <a:endParaRPr lang="zh-CN" altLang="en-US" sz="2000" b="1" kern="1200" dirty="0">
                        <a:solidFill>
                          <a:schemeClr val="bg1"/>
                        </a:solidFill>
                        <a:latin typeface="华文细黑" pitchFamily="2" charset="-122"/>
                        <a:ea typeface="华文细黑" pitchFamily="2" charset="-122"/>
                        <a:cs typeface="+mn-cs"/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493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 kern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华文细黑" pitchFamily="2" charset="-122"/>
                          <a:ea typeface="华文细黑" pitchFamily="2" charset="-122"/>
                          <a:cs typeface="+mn-cs"/>
                        </a:rPr>
                        <a:t>销售总监</a:t>
                      </a:r>
                      <a:endParaRPr lang="zh-CN" altLang="en-US" sz="1400" b="1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华文细黑" pitchFamily="2" charset="-122"/>
                        <a:ea typeface="华文细黑" pitchFamily="2" charset="-122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8171">
                <a:tc>
                  <a:txBody>
                    <a:bodyPr/>
                    <a:lstStyle/>
                    <a:p>
                      <a:pPr>
                        <a:lnSpc>
                          <a:spcPts val="1600"/>
                        </a:lnSpc>
                      </a:pPr>
                      <a:r>
                        <a:rPr lang="zh-CN" altLang="en-US" sz="1100" b="1" kern="1200" spc="70" baseline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方正兰亭超细黑简体" pitchFamily="2" charset="-122"/>
                          <a:ea typeface="方正兰亭超细黑简体" pitchFamily="2" charset="-122"/>
                          <a:cs typeface="+mn-cs"/>
                        </a:rPr>
                        <a:t>多年公司企业发展战略和品牌规划的经验，充分理解公司理念，重点寻找客户对象，保持公司市场理念和管理办法。</a:t>
                      </a:r>
                      <a:endParaRPr lang="zh-CN" altLang="en-US" sz="1100" b="1" kern="1200" spc="70" baseline="0" dirty="0">
                        <a:solidFill>
                          <a:schemeClr val="bg2">
                            <a:lumMod val="25000"/>
                          </a:schemeClr>
                        </a:solidFill>
                        <a:latin typeface="方正兰亭超细黑简体" pitchFamily="2" charset="-122"/>
                        <a:ea typeface="方正兰亭超细黑简体" pitchFamily="2" charset="-122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3" name="表格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941066"/>
              </p:ext>
            </p:extLst>
          </p:nvPr>
        </p:nvGraphicFramePr>
        <p:xfrm>
          <a:off x="6084105" y="707677"/>
          <a:ext cx="1742406" cy="2165526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7424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2418">
                <a:tc>
                  <a:txBody>
                    <a:bodyPr/>
                    <a:lstStyle/>
                    <a:p>
                      <a:pPr marL="0" marR="0" indent="0" algn="ct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b="1" kern="1200">
                          <a:solidFill>
                            <a:schemeClr val="bg1"/>
                          </a:solidFill>
                          <a:latin typeface="华文细黑" pitchFamily="2" charset="-122"/>
                          <a:ea typeface="华文细黑" pitchFamily="2" charset="-122"/>
                          <a:cs typeface="+mn-cs"/>
                        </a:rPr>
                        <a:t>沈绚星</a:t>
                      </a:r>
                      <a:endParaRPr lang="zh-CN" altLang="en-US" sz="2000" b="1" kern="1200" dirty="0">
                        <a:solidFill>
                          <a:schemeClr val="bg1"/>
                        </a:solidFill>
                        <a:latin typeface="华文细黑" pitchFamily="2" charset="-122"/>
                        <a:ea typeface="华文细黑" pitchFamily="2" charset="-122"/>
                        <a:cs typeface="+mn-cs"/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493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 kern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华文细黑" pitchFamily="2" charset="-122"/>
                          <a:ea typeface="华文细黑" pitchFamily="2" charset="-122"/>
                          <a:cs typeface="+mn-cs"/>
                        </a:rPr>
                        <a:t>市场营销</a:t>
                      </a:r>
                      <a:endParaRPr lang="zh-CN" altLang="en-US" sz="1400" b="1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华文细黑" pitchFamily="2" charset="-122"/>
                        <a:ea typeface="华文细黑" pitchFamily="2" charset="-122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8171">
                <a:tc>
                  <a:txBody>
                    <a:bodyPr/>
                    <a:lstStyle/>
                    <a:p>
                      <a:pPr>
                        <a:lnSpc>
                          <a:spcPts val="1600"/>
                        </a:lnSpc>
                      </a:pPr>
                      <a:r>
                        <a:rPr lang="zh-CN" altLang="en-US" sz="1100" b="1" kern="1200" spc="70" baseline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方正兰亭超细黑简体" pitchFamily="2" charset="-122"/>
                          <a:ea typeface="方正兰亭超细黑简体" pitchFamily="2" charset="-122"/>
                          <a:cs typeface="+mn-cs"/>
                        </a:rPr>
                        <a:t>多年的互联网市场数字营销，掌握科技产品的动向，以</a:t>
                      </a:r>
                      <a:r>
                        <a:rPr lang="en-US" altLang="zh-CN" sz="1100" b="1" kern="1200" spc="70" baseline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方正兰亭超细黑简体" pitchFamily="2" charset="-122"/>
                          <a:ea typeface="方正兰亭超细黑简体" pitchFamily="2" charset="-122"/>
                          <a:cs typeface="+mn-cs"/>
                        </a:rPr>
                        <a:t>VR</a:t>
                      </a:r>
                      <a:r>
                        <a:rPr lang="zh-CN" altLang="en-US" sz="1100" b="1" kern="1200" spc="70" baseline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方正兰亭超细黑简体" pitchFamily="2" charset="-122"/>
                          <a:ea typeface="方正兰亭超细黑简体" pitchFamily="2" charset="-122"/>
                          <a:cs typeface="+mn-cs"/>
                        </a:rPr>
                        <a:t>梦想家为核心动力，为整体团队输送最新市场和客户的动态。</a:t>
                      </a:r>
                      <a:endParaRPr lang="zh-CN" altLang="en-US" sz="1100" b="1" kern="1200" spc="70" baseline="0" dirty="0">
                        <a:solidFill>
                          <a:schemeClr val="bg2">
                            <a:lumMod val="25000"/>
                          </a:schemeClr>
                        </a:solidFill>
                        <a:latin typeface="方正兰亭超细黑简体" pitchFamily="2" charset="-122"/>
                        <a:ea typeface="方正兰亭超细黑简体" pitchFamily="2" charset="-122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4" name="文本框 13"/>
          <p:cNvSpPr txBox="1"/>
          <p:nvPr/>
        </p:nvSpPr>
        <p:spPr>
          <a:xfrm>
            <a:off x="21945" y="8496"/>
            <a:ext cx="6880279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4000" b="1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en-US" altLang="zh-CN"/>
              <a:t>VR</a:t>
            </a:r>
            <a:r>
              <a:rPr lang="zh-CN" altLang="en-US"/>
              <a:t>团队力量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8734" y="92679"/>
            <a:ext cx="516557" cy="596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78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/>
          <p:cNvCxnSpPr/>
          <p:nvPr/>
        </p:nvCxnSpPr>
        <p:spPr>
          <a:xfrm flipH="1">
            <a:off x="1432753" y="971305"/>
            <a:ext cx="7675562" cy="7938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" name="文本框 28"/>
          <p:cNvSpPr txBox="1">
            <a:spLocks noChangeArrowheads="1"/>
          </p:cNvSpPr>
          <p:nvPr/>
        </p:nvSpPr>
        <p:spPr bwMode="auto">
          <a:xfrm>
            <a:off x="4287119" y="123580"/>
            <a:ext cx="4487822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4000" b="1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en-US" altLang="zh-CN"/>
              <a:t>Contents </a:t>
            </a:r>
            <a:r>
              <a:rPr lang="zh-CN" altLang="en-US"/>
              <a:t>目录</a:t>
            </a:r>
          </a:p>
        </p:txBody>
      </p:sp>
      <p:grpSp>
        <p:nvGrpSpPr>
          <p:cNvPr id="7" name="组合 5"/>
          <p:cNvGrpSpPr>
            <a:grpSpLocks/>
          </p:cNvGrpSpPr>
          <p:nvPr/>
        </p:nvGrpSpPr>
        <p:grpSpPr bwMode="auto">
          <a:xfrm>
            <a:off x="5840760" y="1127471"/>
            <a:ext cx="1909136" cy="1016398"/>
            <a:chOff x="245606" y="74325"/>
            <a:chExt cx="1910679" cy="1015075"/>
          </a:xfrm>
        </p:grpSpPr>
        <p:sp>
          <p:nvSpPr>
            <p:cNvPr id="8" name="文本框 6"/>
            <p:cNvSpPr txBox="1">
              <a:spLocks noChangeArrowheads="1"/>
            </p:cNvSpPr>
            <p:nvPr/>
          </p:nvSpPr>
          <p:spPr bwMode="auto">
            <a:xfrm>
              <a:off x="245606" y="74325"/>
              <a:ext cx="1596571" cy="1015075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6000" b="1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01</a:t>
              </a:r>
            </a:p>
          </p:txBody>
        </p:sp>
        <p:sp>
          <p:nvSpPr>
            <p:cNvPr id="9" name="文本框 7"/>
            <p:cNvSpPr txBox="1">
              <a:spLocks noChangeArrowheads="1"/>
            </p:cNvSpPr>
            <p:nvPr/>
          </p:nvSpPr>
          <p:spPr bwMode="auto">
            <a:xfrm>
              <a:off x="1183783" y="99307"/>
              <a:ext cx="972502" cy="8299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2400" b="1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行业概况</a:t>
              </a:r>
            </a:p>
          </p:txBody>
        </p:sp>
        <p:cxnSp>
          <p:nvCxnSpPr>
            <p:cNvPr id="10" name="直接连接符 9"/>
            <p:cNvCxnSpPr>
              <a:cxnSpLocks noChangeShapeType="1"/>
            </p:cNvCxnSpPr>
            <p:nvPr/>
          </p:nvCxnSpPr>
          <p:spPr bwMode="auto">
            <a:xfrm>
              <a:off x="303203" y="972754"/>
              <a:ext cx="1533545" cy="2703"/>
            </a:xfrm>
            <a:prstGeom prst="line">
              <a:avLst/>
            </a:prstGeom>
            <a:noFill/>
            <a:ln w="6350">
              <a:solidFill>
                <a:srgbClr val="4F81B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11" name="组合 5"/>
          <p:cNvGrpSpPr>
            <a:grpSpLocks/>
          </p:cNvGrpSpPr>
          <p:nvPr/>
        </p:nvGrpSpPr>
        <p:grpSpPr bwMode="auto">
          <a:xfrm>
            <a:off x="4545057" y="2388740"/>
            <a:ext cx="2089295" cy="1015712"/>
            <a:chOff x="55402" y="24203"/>
            <a:chExt cx="2090057" cy="1015697"/>
          </a:xfrm>
        </p:grpSpPr>
        <p:sp>
          <p:nvSpPr>
            <p:cNvPr id="12" name="文本框 6"/>
            <p:cNvSpPr txBox="1">
              <a:spLocks noChangeArrowheads="1"/>
            </p:cNvSpPr>
            <p:nvPr/>
          </p:nvSpPr>
          <p:spPr bwMode="auto">
            <a:xfrm>
              <a:off x="131951" y="24203"/>
              <a:ext cx="1596571" cy="10156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6000" b="1">
                  <a:solidFill>
                    <a:srgbClr val="4F81B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02</a:t>
              </a:r>
            </a:p>
          </p:txBody>
        </p:sp>
        <p:sp>
          <p:nvSpPr>
            <p:cNvPr id="13" name="文本框 7"/>
            <p:cNvSpPr txBox="1">
              <a:spLocks noChangeArrowheads="1"/>
            </p:cNvSpPr>
            <p:nvPr/>
          </p:nvSpPr>
          <p:spPr bwMode="auto">
            <a:xfrm>
              <a:off x="1101418" y="70072"/>
              <a:ext cx="972502" cy="8309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2400" b="1">
                  <a:solidFill>
                    <a:srgbClr val="4F81B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发展规划</a:t>
              </a:r>
            </a:p>
          </p:txBody>
        </p:sp>
        <p:cxnSp>
          <p:nvCxnSpPr>
            <p:cNvPr id="14" name="直接连接符 12"/>
            <p:cNvCxnSpPr>
              <a:cxnSpLocks noChangeShapeType="1"/>
            </p:cNvCxnSpPr>
            <p:nvPr/>
          </p:nvCxnSpPr>
          <p:spPr bwMode="auto">
            <a:xfrm>
              <a:off x="55402" y="933643"/>
              <a:ext cx="2090057" cy="0"/>
            </a:xfrm>
            <a:prstGeom prst="line">
              <a:avLst/>
            </a:prstGeom>
            <a:noFill/>
            <a:ln w="6350">
              <a:solidFill>
                <a:srgbClr val="4F81B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15" name="组合 14"/>
          <p:cNvGrpSpPr/>
          <p:nvPr/>
        </p:nvGrpSpPr>
        <p:grpSpPr>
          <a:xfrm>
            <a:off x="6748183" y="3838544"/>
            <a:ext cx="2090738" cy="1016000"/>
            <a:chOff x="6136515" y="3785943"/>
            <a:chExt cx="2090738" cy="1016000"/>
          </a:xfrm>
        </p:grpSpPr>
        <p:sp>
          <p:nvSpPr>
            <p:cNvPr id="16" name="文本框 6"/>
            <p:cNvSpPr txBox="1">
              <a:spLocks noChangeArrowheads="1"/>
            </p:cNvSpPr>
            <p:nvPr/>
          </p:nvSpPr>
          <p:spPr bwMode="auto">
            <a:xfrm>
              <a:off x="6136515" y="3785943"/>
              <a:ext cx="1597025" cy="1016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6000" b="1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05</a:t>
              </a:r>
            </a:p>
          </p:txBody>
        </p:sp>
        <p:sp>
          <p:nvSpPr>
            <p:cNvPr id="17" name="文本框 7"/>
            <p:cNvSpPr txBox="1">
              <a:spLocks noChangeArrowheads="1"/>
            </p:cNvSpPr>
            <p:nvPr/>
          </p:nvSpPr>
          <p:spPr bwMode="auto">
            <a:xfrm>
              <a:off x="7138228" y="3890718"/>
              <a:ext cx="973137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2400" b="1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案例分享</a:t>
              </a:r>
            </a:p>
          </p:txBody>
        </p:sp>
        <p:cxnSp>
          <p:nvCxnSpPr>
            <p:cNvPr id="18" name="直接连接符 12"/>
            <p:cNvCxnSpPr>
              <a:cxnSpLocks noChangeShapeType="1"/>
            </p:cNvCxnSpPr>
            <p:nvPr/>
          </p:nvCxnSpPr>
          <p:spPr bwMode="auto">
            <a:xfrm>
              <a:off x="6136515" y="4714630"/>
              <a:ext cx="2090738" cy="0"/>
            </a:xfrm>
            <a:prstGeom prst="line">
              <a:avLst/>
            </a:prstGeom>
            <a:noFill/>
            <a:ln w="6350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19" name="组合 5"/>
          <p:cNvGrpSpPr>
            <a:grpSpLocks/>
          </p:cNvGrpSpPr>
          <p:nvPr/>
        </p:nvGrpSpPr>
        <p:grpSpPr bwMode="auto">
          <a:xfrm>
            <a:off x="6812205" y="2348506"/>
            <a:ext cx="2123703" cy="1015299"/>
            <a:chOff x="58056" y="116216"/>
            <a:chExt cx="2125149" cy="1016565"/>
          </a:xfrm>
        </p:grpSpPr>
        <p:sp>
          <p:nvSpPr>
            <p:cNvPr id="20" name="文本框 6"/>
            <p:cNvSpPr txBox="1">
              <a:spLocks noChangeArrowheads="1"/>
            </p:cNvSpPr>
            <p:nvPr/>
          </p:nvSpPr>
          <p:spPr bwMode="auto">
            <a:xfrm>
              <a:off x="58056" y="116216"/>
              <a:ext cx="1596571" cy="10165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6000" b="1">
                  <a:solidFill>
                    <a:srgbClr val="4F81B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03</a:t>
              </a:r>
            </a:p>
          </p:txBody>
        </p:sp>
        <p:sp>
          <p:nvSpPr>
            <p:cNvPr id="21" name="文本框 7"/>
            <p:cNvSpPr txBox="1">
              <a:spLocks noChangeArrowheads="1"/>
            </p:cNvSpPr>
            <p:nvPr/>
          </p:nvSpPr>
          <p:spPr bwMode="auto">
            <a:xfrm>
              <a:off x="1030341" y="160901"/>
              <a:ext cx="972502" cy="8320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2400" b="1">
                  <a:solidFill>
                    <a:srgbClr val="4F81B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团队力量</a:t>
              </a:r>
            </a:p>
          </p:txBody>
        </p:sp>
        <p:cxnSp>
          <p:nvCxnSpPr>
            <p:cNvPr id="22" name="直接连接符 12"/>
            <p:cNvCxnSpPr>
              <a:cxnSpLocks noChangeShapeType="1"/>
            </p:cNvCxnSpPr>
            <p:nvPr/>
          </p:nvCxnSpPr>
          <p:spPr bwMode="auto">
            <a:xfrm>
              <a:off x="93148" y="1077402"/>
              <a:ext cx="2090057" cy="0"/>
            </a:xfrm>
            <a:prstGeom prst="line">
              <a:avLst/>
            </a:prstGeom>
            <a:noFill/>
            <a:ln w="6350">
              <a:solidFill>
                <a:srgbClr val="4F81B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23" name="组合 22"/>
          <p:cNvGrpSpPr/>
          <p:nvPr/>
        </p:nvGrpSpPr>
        <p:grpSpPr>
          <a:xfrm>
            <a:off x="4592646" y="3838544"/>
            <a:ext cx="1958975" cy="1016000"/>
            <a:chOff x="3388553" y="3841505"/>
            <a:chExt cx="1958975" cy="1016000"/>
          </a:xfrm>
        </p:grpSpPr>
        <p:sp>
          <p:nvSpPr>
            <p:cNvPr id="24" name="文本框 6"/>
            <p:cNvSpPr txBox="1">
              <a:spLocks noChangeArrowheads="1"/>
            </p:cNvSpPr>
            <p:nvPr/>
          </p:nvSpPr>
          <p:spPr bwMode="auto">
            <a:xfrm>
              <a:off x="3388553" y="3841505"/>
              <a:ext cx="1597025" cy="1016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6000" b="1">
                  <a:solidFill>
                    <a:srgbClr val="0020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04</a:t>
              </a:r>
            </a:p>
          </p:txBody>
        </p:sp>
        <p:sp>
          <p:nvSpPr>
            <p:cNvPr id="25" name="文本框 7"/>
            <p:cNvSpPr txBox="1">
              <a:spLocks noChangeArrowheads="1"/>
            </p:cNvSpPr>
            <p:nvPr/>
          </p:nvSpPr>
          <p:spPr bwMode="auto">
            <a:xfrm>
              <a:off x="4375978" y="3917705"/>
              <a:ext cx="971550" cy="8302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2400" b="1">
                  <a:solidFill>
                    <a:srgbClr val="0020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运营模式</a:t>
              </a:r>
            </a:p>
          </p:txBody>
        </p:sp>
        <p:cxnSp>
          <p:nvCxnSpPr>
            <p:cNvPr id="26" name="直接连接符 25"/>
            <p:cNvCxnSpPr>
              <a:cxnSpLocks noChangeShapeType="1"/>
            </p:cNvCxnSpPr>
            <p:nvPr/>
          </p:nvCxnSpPr>
          <p:spPr bwMode="auto">
            <a:xfrm>
              <a:off x="3557070" y="4752311"/>
              <a:ext cx="1532307" cy="2707"/>
            </a:xfrm>
            <a:prstGeom prst="line">
              <a:avLst/>
            </a:prstGeom>
            <a:noFill/>
            <a:ln w="6350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pic>
        <p:nvPicPr>
          <p:cNvPr id="27" name="图片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868" y="1567984"/>
            <a:ext cx="3438468" cy="3160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6905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直接连接符 13"/>
          <p:cNvCxnSpPr/>
          <p:nvPr/>
        </p:nvCxnSpPr>
        <p:spPr>
          <a:xfrm>
            <a:off x="3689886" y="2283163"/>
            <a:ext cx="285752" cy="158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圆角矩形 7"/>
          <p:cNvSpPr/>
          <p:nvPr/>
        </p:nvSpPr>
        <p:spPr>
          <a:xfrm>
            <a:off x="5724080" y="2067715"/>
            <a:ext cx="1428760" cy="428628"/>
          </a:xfrm>
          <a:prstGeom prst="roundRect">
            <a:avLst/>
          </a:prstGeom>
          <a:solidFill>
            <a:srgbClr val="FF0000">
              <a:alpha val="60000"/>
            </a:srgbClr>
          </a:solidFill>
          <a:ln>
            <a:solidFill>
              <a:schemeClr val="bg1"/>
            </a:solidFill>
          </a:ln>
          <a:effectLst>
            <a:outerShdw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>
                <a:latin typeface="微软雅黑" pitchFamily="34" charset="-122"/>
                <a:ea typeface="微软雅黑" pitchFamily="34" charset="-122"/>
              </a:rPr>
              <a:t>广告植入</a:t>
            </a:r>
            <a:endParaRPr lang="zh-CN" altLang="en-US" sz="14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3991991" y="2068849"/>
            <a:ext cx="1429200" cy="428628"/>
          </a:xfrm>
          <a:prstGeom prst="roundRect">
            <a:avLst/>
          </a:prstGeom>
          <a:solidFill>
            <a:srgbClr val="FF0000">
              <a:alpha val="60000"/>
            </a:srgbClr>
          </a:solidFill>
          <a:ln>
            <a:solidFill>
              <a:schemeClr val="bg1"/>
            </a:solidFill>
          </a:ln>
          <a:effectLst>
            <a:outerShdw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>
                <a:latin typeface="微软雅黑" pitchFamily="34" charset="-122"/>
                <a:ea typeface="微软雅黑" pitchFamily="34" charset="-122"/>
              </a:rPr>
              <a:t>连锁布点</a:t>
            </a:r>
            <a:endParaRPr lang="zh-CN" altLang="en-US" sz="14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2241319" y="2067715"/>
            <a:ext cx="1429200" cy="428628"/>
          </a:xfrm>
          <a:prstGeom prst="roundRect">
            <a:avLst/>
          </a:prstGeom>
          <a:solidFill>
            <a:srgbClr val="FF0000">
              <a:alpha val="60000"/>
            </a:srgbClr>
          </a:solidFill>
          <a:ln>
            <a:solidFill>
              <a:schemeClr val="bg1"/>
            </a:solidFill>
          </a:ln>
          <a:effectLst>
            <a:outerShdw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>
                <a:latin typeface="微软雅黑" pitchFamily="34" charset="-122"/>
                <a:ea typeface="微软雅黑" pitchFamily="34" charset="-122"/>
              </a:rPr>
              <a:t>体验馆合作</a:t>
            </a:r>
            <a:endParaRPr lang="zh-CN" altLang="en-US" sz="1400" b="1" dirty="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5426432" y="2283163"/>
            <a:ext cx="285752" cy="158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107690" y="0"/>
            <a:ext cx="6880279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4000" b="1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/>
              <a:t>商业模式</a:t>
            </a:r>
            <a:endParaRPr lang="zh-CN" altLang="en-US" dirty="0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8734" y="92679"/>
            <a:ext cx="516557" cy="596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883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"/>
    </mc:Choice>
    <mc:Fallback xmlns="">
      <p:transition spd="slow" advTm="200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extBox 52"/>
          <p:cNvSpPr txBox="1"/>
          <p:nvPr/>
        </p:nvSpPr>
        <p:spPr>
          <a:xfrm>
            <a:off x="3275910" y="2211725"/>
            <a:ext cx="554438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>
                <a:solidFill>
                  <a:schemeClr val="tx2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sz="2000" b="1">
                <a:solidFill>
                  <a:schemeClr val="tx2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、有场地、有经营内容，对</a:t>
            </a:r>
            <a:r>
              <a:rPr lang="en-US" altLang="zh-CN" sz="2000" b="1">
                <a:solidFill>
                  <a:schemeClr val="tx2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VR</a:t>
            </a:r>
            <a:r>
              <a:rPr lang="zh-CN" altLang="en-US" sz="2000" b="1">
                <a:solidFill>
                  <a:schemeClr val="tx2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有兴趣的投资者</a:t>
            </a:r>
            <a:endParaRPr lang="en-US" altLang="zh-CN" sz="2000" b="1">
              <a:solidFill>
                <a:schemeClr val="tx2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2000" b="1">
                <a:solidFill>
                  <a:schemeClr val="tx2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sz="2000" b="1">
                <a:solidFill>
                  <a:schemeClr val="tx2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、提供</a:t>
            </a:r>
            <a:r>
              <a:rPr lang="en-US" altLang="zh-CN" sz="2000" b="1">
                <a:solidFill>
                  <a:schemeClr val="tx2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VR</a:t>
            </a:r>
            <a:r>
              <a:rPr lang="zh-CN" altLang="en-US" sz="2000" b="1">
                <a:solidFill>
                  <a:schemeClr val="tx2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设备（</a:t>
            </a:r>
            <a:r>
              <a:rPr lang="en-US" altLang="zh-CN" sz="2000" b="1">
                <a:solidFill>
                  <a:schemeClr val="tx2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HTC VIVE+PC</a:t>
            </a:r>
            <a:r>
              <a:rPr lang="zh-CN" altLang="en-US" sz="2000" b="1">
                <a:solidFill>
                  <a:schemeClr val="tx2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服务器）</a:t>
            </a:r>
            <a:endParaRPr lang="en-US" altLang="zh-CN" sz="2000" b="1">
              <a:solidFill>
                <a:schemeClr val="tx2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2000" b="1">
                <a:solidFill>
                  <a:schemeClr val="tx2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3</a:t>
            </a:r>
            <a:r>
              <a:rPr lang="zh-CN" altLang="en-US" sz="2000" b="1">
                <a:solidFill>
                  <a:schemeClr val="tx2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、提供</a:t>
            </a:r>
            <a:r>
              <a:rPr lang="zh-CN" altLang="en-US" sz="2000" b="1">
                <a:solidFill>
                  <a:schemeClr val="tx2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多功能一体化</a:t>
            </a:r>
            <a:r>
              <a:rPr lang="en-US" altLang="zh-CN" sz="2000" b="1">
                <a:solidFill>
                  <a:schemeClr val="tx2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VR</a:t>
            </a:r>
            <a:r>
              <a:rPr lang="zh-CN" altLang="en-US" sz="2000" b="1">
                <a:solidFill>
                  <a:schemeClr val="tx2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管</a:t>
            </a:r>
            <a:r>
              <a:rPr lang="zh-CN" altLang="en-US" sz="2000" b="1">
                <a:solidFill>
                  <a:schemeClr val="tx2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控系统</a:t>
            </a:r>
            <a:endParaRPr lang="en-US" altLang="zh-CN" sz="2000" b="1">
              <a:solidFill>
                <a:schemeClr val="tx2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2000" b="1">
                <a:solidFill>
                  <a:schemeClr val="tx2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4</a:t>
            </a:r>
            <a:r>
              <a:rPr lang="zh-CN" altLang="en-US" sz="2000" b="1">
                <a:solidFill>
                  <a:schemeClr val="tx2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、提供合作</a:t>
            </a:r>
            <a:r>
              <a:rPr lang="en-US" altLang="zh-CN" sz="2000" b="1">
                <a:solidFill>
                  <a:schemeClr val="tx2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VR</a:t>
            </a:r>
            <a:r>
              <a:rPr lang="zh-CN" altLang="en-US" sz="2000" b="1">
                <a:solidFill>
                  <a:schemeClr val="tx2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内容：场景</a:t>
            </a:r>
            <a:r>
              <a:rPr lang="en-US" altLang="zh-CN" sz="2000" b="1">
                <a:solidFill>
                  <a:schemeClr val="tx2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+</a:t>
            </a:r>
            <a:r>
              <a:rPr lang="zh-CN" altLang="en-US" sz="2000" b="1">
                <a:solidFill>
                  <a:schemeClr val="tx2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视频</a:t>
            </a:r>
            <a:r>
              <a:rPr lang="en-US" altLang="zh-CN" sz="2000" b="1">
                <a:solidFill>
                  <a:schemeClr val="tx2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+N</a:t>
            </a:r>
            <a:endParaRPr lang="zh-CN" altLang="en-US" sz="2000" b="1" dirty="0">
              <a:solidFill>
                <a:schemeClr val="tx2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776" y="1506818"/>
            <a:ext cx="2683119" cy="214505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07690" y="0"/>
            <a:ext cx="6880279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4000" b="1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/>
              <a:t>体验馆合作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8734" y="92679"/>
            <a:ext cx="516557" cy="596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835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"/>
    </mc:Choice>
    <mc:Fallback xmlns="">
      <p:transition spd="slow"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07690" y="0"/>
            <a:ext cx="6880279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4000" b="1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/>
              <a:t>连锁布点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80" y="643763"/>
            <a:ext cx="3153349" cy="210862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2020" y="195058"/>
            <a:ext cx="2831898" cy="226551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80" y="2910534"/>
            <a:ext cx="3355757" cy="223296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002"/>
          <a:stretch/>
        </p:blipFill>
        <p:spPr>
          <a:xfrm>
            <a:off x="5195855" y="3229343"/>
            <a:ext cx="3208063" cy="191415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矩形 3"/>
          <p:cNvSpPr/>
          <p:nvPr/>
        </p:nvSpPr>
        <p:spPr>
          <a:xfrm>
            <a:off x="2843880" y="2618725"/>
            <a:ext cx="60304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>
                <a:solidFill>
                  <a:srgbClr val="4F81BD"/>
                </a:solidFill>
                <a:latin typeface="微软雅黑" pitchFamily="34" charset="-122"/>
                <a:ea typeface="微软雅黑" pitchFamily="34" charset="-122"/>
              </a:rPr>
              <a:t>如连锁咖啡馆、酒吧、桌游、电影院、商场等场所；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8734" y="92679"/>
            <a:ext cx="516557" cy="596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4728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连接符 5"/>
          <p:cNvCxnSpPr/>
          <p:nvPr/>
        </p:nvCxnSpPr>
        <p:spPr>
          <a:xfrm flipH="1">
            <a:off x="1432753" y="971305"/>
            <a:ext cx="7675562" cy="7938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文本框 28"/>
          <p:cNvSpPr txBox="1">
            <a:spLocks noChangeArrowheads="1"/>
          </p:cNvSpPr>
          <p:nvPr/>
        </p:nvSpPr>
        <p:spPr bwMode="auto">
          <a:xfrm>
            <a:off x="4287119" y="123580"/>
            <a:ext cx="4487822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4000" b="1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en-US" altLang="zh-CN"/>
              <a:t>Contents </a:t>
            </a:r>
            <a:r>
              <a:rPr lang="zh-CN" altLang="en-US"/>
              <a:t>目录</a:t>
            </a:r>
          </a:p>
        </p:txBody>
      </p:sp>
      <p:grpSp>
        <p:nvGrpSpPr>
          <p:cNvPr id="9" name="组合 5"/>
          <p:cNvGrpSpPr>
            <a:grpSpLocks/>
          </p:cNvGrpSpPr>
          <p:nvPr/>
        </p:nvGrpSpPr>
        <p:grpSpPr bwMode="auto">
          <a:xfrm>
            <a:off x="5840760" y="1127471"/>
            <a:ext cx="1909136" cy="1016398"/>
            <a:chOff x="245606" y="74325"/>
            <a:chExt cx="1910679" cy="1015075"/>
          </a:xfrm>
        </p:grpSpPr>
        <p:sp>
          <p:nvSpPr>
            <p:cNvPr id="10" name="文本框 6"/>
            <p:cNvSpPr txBox="1">
              <a:spLocks noChangeArrowheads="1"/>
            </p:cNvSpPr>
            <p:nvPr/>
          </p:nvSpPr>
          <p:spPr bwMode="auto">
            <a:xfrm>
              <a:off x="245606" y="74325"/>
              <a:ext cx="1596571" cy="1015075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6000" b="1">
                  <a:solidFill>
                    <a:schemeClr val="accent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01</a:t>
              </a:r>
            </a:p>
          </p:txBody>
        </p:sp>
        <p:sp>
          <p:nvSpPr>
            <p:cNvPr id="11" name="文本框 7"/>
            <p:cNvSpPr txBox="1">
              <a:spLocks noChangeArrowheads="1"/>
            </p:cNvSpPr>
            <p:nvPr/>
          </p:nvSpPr>
          <p:spPr bwMode="auto">
            <a:xfrm>
              <a:off x="1183783" y="99307"/>
              <a:ext cx="972502" cy="8299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2400" b="1">
                  <a:solidFill>
                    <a:schemeClr val="accent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行业概况</a:t>
              </a:r>
            </a:p>
          </p:txBody>
        </p:sp>
        <p:cxnSp>
          <p:nvCxnSpPr>
            <p:cNvPr id="13" name="直接连接符 12"/>
            <p:cNvCxnSpPr>
              <a:cxnSpLocks noChangeShapeType="1"/>
            </p:cNvCxnSpPr>
            <p:nvPr/>
          </p:nvCxnSpPr>
          <p:spPr bwMode="auto">
            <a:xfrm>
              <a:off x="303203" y="972754"/>
              <a:ext cx="1533545" cy="2703"/>
            </a:xfrm>
            <a:prstGeom prst="line">
              <a:avLst/>
            </a:prstGeom>
            <a:noFill/>
            <a:ln w="6350">
              <a:solidFill>
                <a:schemeClr val="accent1">
                  <a:lumMod val="75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14" name="组合 5"/>
          <p:cNvGrpSpPr>
            <a:grpSpLocks/>
          </p:cNvGrpSpPr>
          <p:nvPr/>
        </p:nvGrpSpPr>
        <p:grpSpPr bwMode="auto">
          <a:xfrm>
            <a:off x="4545057" y="2388740"/>
            <a:ext cx="2089295" cy="1015712"/>
            <a:chOff x="55402" y="24203"/>
            <a:chExt cx="2090057" cy="1015697"/>
          </a:xfrm>
        </p:grpSpPr>
        <p:sp>
          <p:nvSpPr>
            <p:cNvPr id="15" name="文本框 6"/>
            <p:cNvSpPr txBox="1">
              <a:spLocks noChangeArrowheads="1"/>
            </p:cNvSpPr>
            <p:nvPr/>
          </p:nvSpPr>
          <p:spPr bwMode="auto">
            <a:xfrm>
              <a:off x="131951" y="24203"/>
              <a:ext cx="1596571" cy="10156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6000" b="1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02</a:t>
              </a:r>
            </a:p>
          </p:txBody>
        </p:sp>
        <p:sp>
          <p:nvSpPr>
            <p:cNvPr id="16" name="文本框 7"/>
            <p:cNvSpPr txBox="1">
              <a:spLocks noChangeArrowheads="1"/>
            </p:cNvSpPr>
            <p:nvPr/>
          </p:nvSpPr>
          <p:spPr bwMode="auto">
            <a:xfrm>
              <a:off x="1101418" y="70072"/>
              <a:ext cx="972502" cy="8309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2400" b="1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发展规划</a:t>
              </a:r>
            </a:p>
          </p:txBody>
        </p:sp>
        <p:cxnSp>
          <p:nvCxnSpPr>
            <p:cNvPr id="19" name="直接连接符 12"/>
            <p:cNvCxnSpPr>
              <a:cxnSpLocks noChangeShapeType="1"/>
            </p:cNvCxnSpPr>
            <p:nvPr/>
          </p:nvCxnSpPr>
          <p:spPr bwMode="auto">
            <a:xfrm>
              <a:off x="55402" y="933643"/>
              <a:ext cx="2090057" cy="0"/>
            </a:xfrm>
            <a:prstGeom prst="line">
              <a:avLst/>
            </a:prstGeom>
            <a:noFill/>
            <a:ln w="6350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45" name="组合 44"/>
          <p:cNvGrpSpPr/>
          <p:nvPr/>
        </p:nvGrpSpPr>
        <p:grpSpPr>
          <a:xfrm>
            <a:off x="6748183" y="3838544"/>
            <a:ext cx="2090738" cy="1016000"/>
            <a:chOff x="6136515" y="3785943"/>
            <a:chExt cx="2090738" cy="1016000"/>
          </a:xfrm>
        </p:grpSpPr>
        <p:sp>
          <p:nvSpPr>
            <p:cNvPr id="25" name="文本框 6"/>
            <p:cNvSpPr txBox="1">
              <a:spLocks noChangeArrowheads="1"/>
            </p:cNvSpPr>
            <p:nvPr/>
          </p:nvSpPr>
          <p:spPr bwMode="auto">
            <a:xfrm>
              <a:off x="6136515" y="3785943"/>
              <a:ext cx="1597025" cy="1016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6000" b="1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05</a:t>
              </a:r>
            </a:p>
          </p:txBody>
        </p:sp>
        <p:sp>
          <p:nvSpPr>
            <p:cNvPr id="26" name="文本框 7"/>
            <p:cNvSpPr txBox="1">
              <a:spLocks noChangeArrowheads="1"/>
            </p:cNvSpPr>
            <p:nvPr/>
          </p:nvSpPr>
          <p:spPr bwMode="auto">
            <a:xfrm>
              <a:off x="7138228" y="3890718"/>
              <a:ext cx="973137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2400" b="1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案例分享</a:t>
              </a:r>
            </a:p>
          </p:txBody>
        </p:sp>
        <p:cxnSp>
          <p:nvCxnSpPr>
            <p:cNvPr id="29" name="直接连接符 12"/>
            <p:cNvCxnSpPr>
              <a:cxnSpLocks noChangeShapeType="1"/>
            </p:cNvCxnSpPr>
            <p:nvPr/>
          </p:nvCxnSpPr>
          <p:spPr bwMode="auto">
            <a:xfrm>
              <a:off x="6136515" y="4714630"/>
              <a:ext cx="2090738" cy="0"/>
            </a:xfrm>
            <a:prstGeom prst="line">
              <a:avLst/>
            </a:prstGeom>
            <a:noFill/>
            <a:ln w="6350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32" name="组合 5"/>
          <p:cNvGrpSpPr>
            <a:grpSpLocks/>
          </p:cNvGrpSpPr>
          <p:nvPr/>
        </p:nvGrpSpPr>
        <p:grpSpPr bwMode="auto">
          <a:xfrm>
            <a:off x="6812205" y="2348506"/>
            <a:ext cx="2123703" cy="1015299"/>
            <a:chOff x="58056" y="116216"/>
            <a:chExt cx="2125149" cy="1016565"/>
          </a:xfrm>
        </p:grpSpPr>
        <p:sp>
          <p:nvSpPr>
            <p:cNvPr id="36" name="文本框 6"/>
            <p:cNvSpPr txBox="1">
              <a:spLocks noChangeArrowheads="1"/>
            </p:cNvSpPr>
            <p:nvPr/>
          </p:nvSpPr>
          <p:spPr bwMode="auto">
            <a:xfrm>
              <a:off x="58056" y="116216"/>
              <a:ext cx="1596571" cy="10165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6000" b="1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03</a:t>
              </a:r>
            </a:p>
          </p:txBody>
        </p:sp>
        <p:sp>
          <p:nvSpPr>
            <p:cNvPr id="37" name="文本框 7"/>
            <p:cNvSpPr txBox="1">
              <a:spLocks noChangeArrowheads="1"/>
            </p:cNvSpPr>
            <p:nvPr/>
          </p:nvSpPr>
          <p:spPr bwMode="auto">
            <a:xfrm>
              <a:off x="1030341" y="160901"/>
              <a:ext cx="972502" cy="8320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2400" b="1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团队力量</a:t>
              </a:r>
            </a:p>
          </p:txBody>
        </p:sp>
        <p:cxnSp>
          <p:nvCxnSpPr>
            <p:cNvPr id="40" name="直接连接符 12"/>
            <p:cNvCxnSpPr>
              <a:cxnSpLocks noChangeShapeType="1"/>
            </p:cNvCxnSpPr>
            <p:nvPr/>
          </p:nvCxnSpPr>
          <p:spPr bwMode="auto">
            <a:xfrm>
              <a:off x="93148" y="1077402"/>
              <a:ext cx="2090057" cy="0"/>
            </a:xfrm>
            <a:prstGeom prst="line">
              <a:avLst/>
            </a:prstGeom>
            <a:noFill/>
            <a:ln w="6350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44" name="组合 43"/>
          <p:cNvGrpSpPr/>
          <p:nvPr/>
        </p:nvGrpSpPr>
        <p:grpSpPr>
          <a:xfrm>
            <a:off x="4592646" y="3838544"/>
            <a:ext cx="1958975" cy="1016000"/>
            <a:chOff x="3388553" y="3841505"/>
            <a:chExt cx="1958975" cy="1016000"/>
          </a:xfrm>
        </p:grpSpPr>
        <p:sp>
          <p:nvSpPr>
            <p:cNvPr id="23" name="文本框 6"/>
            <p:cNvSpPr txBox="1">
              <a:spLocks noChangeArrowheads="1"/>
            </p:cNvSpPr>
            <p:nvPr/>
          </p:nvSpPr>
          <p:spPr bwMode="auto">
            <a:xfrm>
              <a:off x="3388553" y="3841505"/>
              <a:ext cx="1597025" cy="1016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6000" b="1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04</a:t>
              </a:r>
            </a:p>
          </p:txBody>
        </p:sp>
        <p:sp>
          <p:nvSpPr>
            <p:cNvPr id="24" name="文本框 7"/>
            <p:cNvSpPr txBox="1">
              <a:spLocks noChangeArrowheads="1"/>
            </p:cNvSpPr>
            <p:nvPr/>
          </p:nvSpPr>
          <p:spPr bwMode="auto">
            <a:xfrm>
              <a:off x="4375978" y="3917705"/>
              <a:ext cx="971550" cy="8302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2400" b="1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运营模式</a:t>
              </a:r>
            </a:p>
          </p:txBody>
        </p:sp>
        <p:cxnSp>
          <p:nvCxnSpPr>
            <p:cNvPr id="43" name="直接连接符 42"/>
            <p:cNvCxnSpPr>
              <a:cxnSpLocks noChangeShapeType="1"/>
            </p:cNvCxnSpPr>
            <p:nvPr/>
          </p:nvCxnSpPr>
          <p:spPr bwMode="auto">
            <a:xfrm>
              <a:off x="3557070" y="4752311"/>
              <a:ext cx="1532307" cy="2707"/>
            </a:xfrm>
            <a:prstGeom prst="line">
              <a:avLst/>
            </a:prstGeom>
            <a:noFill/>
            <a:ln w="6350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868" y="1567984"/>
            <a:ext cx="3438468" cy="3160490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081" y="179236"/>
            <a:ext cx="516557" cy="596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2891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07690" y="0"/>
            <a:ext cx="6880279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4000" b="1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/>
              <a:t>广告植入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5389"/>
            <a:ext cx="4007171" cy="204402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402"/>
          <a:stretch/>
        </p:blipFill>
        <p:spPr>
          <a:xfrm>
            <a:off x="198919" y="2818321"/>
            <a:ext cx="3347915" cy="227485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9147" y="3060740"/>
            <a:ext cx="3450345" cy="1940819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070" y="323220"/>
            <a:ext cx="3039422" cy="170967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矩形 3"/>
          <p:cNvSpPr/>
          <p:nvPr/>
        </p:nvSpPr>
        <p:spPr>
          <a:xfrm>
            <a:off x="2582795" y="2414409"/>
            <a:ext cx="5677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>
                <a:solidFill>
                  <a:srgbClr val="4F81BD"/>
                </a:solidFill>
                <a:latin typeface="微软雅黑" pitchFamily="34" charset="-122"/>
                <a:ea typeface="微软雅黑" pitchFamily="34" charset="-122"/>
              </a:rPr>
              <a:t>如</a:t>
            </a:r>
            <a:r>
              <a:rPr lang="en-US" altLang="zh-CN" b="1">
                <a:solidFill>
                  <a:srgbClr val="4F81BD"/>
                </a:solidFill>
                <a:latin typeface="微软雅黑" pitchFamily="34" charset="-122"/>
                <a:ea typeface="微软雅黑" pitchFamily="34" charset="-122"/>
              </a:rPr>
              <a:t>VR</a:t>
            </a:r>
            <a:r>
              <a:rPr lang="zh-CN" altLang="en-US" b="1">
                <a:solidFill>
                  <a:srgbClr val="4F81BD"/>
                </a:solidFill>
                <a:latin typeface="微软雅黑" pitchFamily="34" charset="-122"/>
                <a:ea typeface="微软雅黑" pitchFamily="34" charset="-122"/>
              </a:rPr>
              <a:t>房产样板房展示、旅游集散地的旅游展示、</a:t>
            </a:r>
            <a:endParaRPr lang="en-US" altLang="zh-CN" b="1">
              <a:solidFill>
                <a:srgbClr val="4F81BD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b="1">
                <a:solidFill>
                  <a:srgbClr val="4F81BD"/>
                </a:solidFill>
                <a:latin typeface="微软雅黑" pitchFamily="34" charset="-122"/>
                <a:ea typeface="微软雅黑" pitchFamily="34" charset="-122"/>
              </a:rPr>
              <a:t>如VR大型游戏预告、VR电影预告、实体店广告应用；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8734" y="92679"/>
            <a:ext cx="516557" cy="596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6395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 flipH="1">
            <a:off x="1432753" y="971305"/>
            <a:ext cx="7675562" cy="7938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" name="文本框 28"/>
          <p:cNvSpPr txBox="1">
            <a:spLocks noChangeArrowheads="1"/>
          </p:cNvSpPr>
          <p:nvPr/>
        </p:nvSpPr>
        <p:spPr bwMode="auto">
          <a:xfrm>
            <a:off x="4287119" y="123580"/>
            <a:ext cx="4487822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4000" b="1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en-US" altLang="zh-CN"/>
              <a:t>Contents </a:t>
            </a:r>
            <a:r>
              <a:rPr lang="zh-CN" altLang="en-US"/>
              <a:t>目录</a:t>
            </a:r>
          </a:p>
        </p:txBody>
      </p:sp>
      <p:grpSp>
        <p:nvGrpSpPr>
          <p:cNvPr id="5" name="组合 5"/>
          <p:cNvGrpSpPr>
            <a:grpSpLocks/>
          </p:cNvGrpSpPr>
          <p:nvPr/>
        </p:nvGrpSpPr>
        <p:grpSpPr bwMode="auto">
          <a:xfrm>
            <a:off x="5840760" y="1127471"/>
            <a:ext cx="1909136" cy="1016398"/>
            <a:chOff x="245606" y="74325"/>
            <a:chExt cx="1910679" cy="1015075"/>
          </a:xfrm>
        </p:grpSpPr>
        <p:sp>
          <p:nvSpPr>
            <p:cNvPr id="6" name="文本框 6"/>
            <p:cNvSpPr txBox="1">
              <a:spLocks noChangeArrowheads="1"/>
            </p:cNvSpPr>
            <p:nvPr/>
          </p:nvSpPr>
          <p:spPr bwMode="auto">
            <a:xfrm>
              <a:off x="245606" y="74325"/>
              <a:ext cx="1596571" cy="1015075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6000" b="1">
                  <a:solidFill>
                    <a:srgbClr val="4F81B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01</a:t>
              </a:r>
            </a:p>
          </p:txBody>
        </p:sp>
        <p:sp>
          <p:nvSpPr>
            <p:cNvPr id="7" name="文本框 7"/>
            <p:cNvSpPr txBox="1">
              <a:spLocks noChangeArrowheads="1"/>
            </p:cNvSpPr>
            <p:nvPr/>
          </p:nvSpPr>
          <p:spPr bwMode="auto">
            <a:xfrm>
              <a:off x="1183783" y="99307"/>
              <a:ext cx="972502" cy="8299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2400" b="1">
                  <a:solidFill>
                    <a:srgbClr val="4F81B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行业概况</a:t>
              </a:r>
            </a:p>
          </p:txBody>
        </p:sp>
        <p:cxnSp>
          <p:nvCxnSpPr>
            <p:cNvPr id="8" name="直接连接符 7"/>
            <p:cNvCxnSpPr>
              <a:cxnSpLocks noChangeShapeType="1"/>
            </p:cNvCxnSpPr>
            <p:nvPr/>
          </p:nvCxnSpPr>
          <p:spPr bwMode="auto">
            <a:xfrm>
              <a:off x="303203" y="972754"/>
              <a:ext cx="1533545" cy="2703"/>
            </a:xfrm>
            <a:prstGeom prst="line">
              <a:avLst/>
            </a:prstGeom>
            <a:noFill/>
            <a:ln w="6350">
              <a:solidFill>
                <a:schemeClr val="accent1">
                  <a:lumMod val="75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9" name="组合 5"/>
          <p:cNvGrpSpPr>
            <a:grpSpLocks/>
          </p:cNvGrpSpPr>
          <p:nvPr/>
        </p:nvGrpSpPr>
        <p:grpSpPr bwMode="auto">
          <a:xfrm>
            <a:off x="4545057" y="2388740"/>
            <a:ext cx="2089295" cy="1015712"/>
            <a:chOff x="55402" y="24203"/>
            <a:chExt cx="2090057" cy="1015697"/>
          </a:xfrm>
        </p:grpSpPr>
        <p:sp>
          <p:nvSpPr>
            <p:cNvPr id="10" name="文本框 6"/>
            <p:cNvSpPr txBox="1">
              <a:spLocks noChangeArrowheads="1"/>
            </p:cNvSpPr>
            <p:nvPr/>
          </p:nvSpPr>
          <p:spPr bwMode="auto">
            <a:xfrm>
              <a:off x="131951" y="24203"/>
              <a:ext cx="1596571" cy="10156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6000" b="1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02</a:t>
              </a:r>
            </a:p>
          </p:txBody>
        </p:sp>
        <p:sp>
          <p:nvSpPr>
            <p:cNvPr id="11" name="文本框 7"/>
            <p:cNvSpPr txBox="1">
              <a:spLocks noChangeArrowheads="1"/>
            </p:cNvSpPr>
            <p:nvPr/>
          </p:nvSpPr>
          <p:spPr bwMode="auto">
            <a:xfrm>
              <a:off x="1101418" y="70072"/>
              <a:ext cx="972502" cy="8309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2400" b="1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发展规划</a:t>
              </a:r>
            </a:p>
          </p:txBody>
        </p:sp>
        <p:cxnSp>
          <p:nvCxnSpPr>
            <p:cNvPr id="12" name="直接连接符 12"/>
            <p:cNvCxnSpPr>
              <a:cxnSpLocks noChangeShapeType="1"/>
            </p:cNvCxnSpPr>
            <p:nvPr/>
          </p:nvCxnSpPr>
          <p:spPr bwMode="auto">
            <a:xfrm>
              <a:off x="55402" y="933643"/>
              <a:ext cx="2090057" cy="0"/>
            </a:xfrm>
            <a:prstGeom prst="line">
              <a:avLst/>
            </a:prstGeom>
            <a:noFill/>
            <a:ln w="6350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13" name="组合 12"/>
          <p:cNvGrpSpPr/>
          <p:nvPr/>
        </p:nvGrpSpPr>
        <p:grpSpPr>
          <a:xfrm>
            <a:off x="6748183" y="3838544"/>
            <a:ext cx="2090738" cy="1016000"/>
            <a:chOff x="6136515" y="3785943"/>
            <a:chExt cx="2090738" cy="1016000"/>
          </a:xfrm>
        </p:grpSpPr>
        <p:sp>
          <p:nvSpPr>
            <p:cNvPr id="14" name="文本框 6"/>
            <p:cNvSpPr txBox="1">
              <a:spLocks noChangeArrowheads="1"/>
            </p:cNvSpPr>
            <p:nvPr/>
          </p:nvSpPr>
          <p:spPr bwMode="auto">
            <a:xfrm>
              <a:off x="6136515" y="3785943"/>
              <a:ext cx="1597025" cy="1016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6000" b="1">
                  <a:solidFill>
                    <a:srgbClr val="0020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05</a:t>
              </a:r>
            </a:p>
          </p:txBody>
        </p:sp>
        <p:sp>
          <p:nvSpPr>
            <p:cNvPr id="15" name="文本框 7"/>
            <p:cNvSpPr txBox="1">
              <a:spLocks noChangeArrowheads="1"/>
            </p:cNvSpPr>
            <p:nvPr/>
          </p:nvSpPr>
          <p:spPr bwMode="auto">
            <a:xfrm>
              <a:off x="7138228" y="3890718"/>
              <a:ext cx="973137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2400" b="1">
                  <a:solidFill>
                    <a:srgbClr val="0020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案例分享</a:t>
              </a:r>
            </a:p>
          </p:txBody>
        </p:sp>
        <p:cxnSp>
          <p:nvCxnSpPr>
            <p:cNvPr id="16" name="直接连接符 12"/>
            <p:cNvCxnSpPr>
              <a:cxnSpLocks noChangeShapeType="1"/>
            </p:cNvCxnSpPr>
            <p:nvPr/>
          </p:nvCxnSpPr>
          <p:spPr bwMode="auto">
            <a:xfrm>
              <a:off x="6136515" y="4714630"/>
              <a:ext cx="2090738" cy="0"/>
            </a:xfrm>
            <a:prstGeom prst="line">
              <a:avLst/>
            </a:prstGeom>
            <a:noFill/>
            <a:ln w="6350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17" name="组合 5"/>
          <p:cNvGrpSpPr>
            <a:grpSpLocks/>
          </p:cNvGrpSpPr>
          <p:nvPr/>
        </p:nvGrpSpPr>
        <p:grpSpPr bwMode="auto">
          <a:xfrm>
            <a:off x="6812205" y="2348506"/>
            <a:ext cx="2123703" cy="1015299"/>
            <a:chOff x="58056" y="116216"/>
            <a:chExt cx="2125149" cy="1016565"/>
          </a:xfrm>
        </p:grpSpPr>
        <p:sp>
          <p:nvSpPr>
            <p:cNvPr id="18" name="文本框 6"/>
            <p:cNvSpPr txBox="1">
              <a:spLocks noChangeArrowheads="1"/>
            </p:cNvSpPr>
            <p:nvPr/>
          </p:nvSpPr>
          <p:spPr bwMode="auto">
            <a:xfrm>
              <a:off x="58056" y="116216"/>
              <a:ext cx="1596571" cy="10165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6000" b="1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03</a:t>
              </a:r>
            </a:p>
          </p:txBody>
        </p:sp>
        <p:sp>
          <p:nvSpPr>
            <p:cNvPr id="19" name="文本框 7"/>
            <p:cNvSpPr txBox="1">
              <a:spLocks noChangeArrowheads="1"/>
            </p:cNvSpPr>
            <p:nvPr/>
          </p:nvSpPr>
          <p:spPr bwMode="auto">
            <a:xfrm>
              <a:off x="1030341" y="160901"/>
              <a:ext cx="972502" cy="8320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2400" b="1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团队力量</a:t>
              </a:r>
            </a:p>
          </p:txBody>
        </p:sp>
        <p:cxnSp>
          <p:nvCxnSpPr>
            <p:cNvPr id="20" name="直接连接符 12"/>
            <p:cNvCxnSpPr>
              <a:cxnSpLocks noChangeShapeType="1"/>
            </p:cNvCxnSpPr>
            <p:nvPr/>
          </p:nvCxnSpPr>
          <p:spPr bwMode="auto">
            <a:xfrm>
              <a:off x="93148" y="1077402"/>
              <a:ext cx="2090057" cy="0"/>
            </a:xfrm>
            <a:prstGeom prst="line">
              <a:avLst/>
            </a:prstGeom>
            <a:noFill/>
            <a:ln w="6350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21" name="组合 20"/>
          <p:cNvGrpSpPr/>
          <p:nvPr/>
        </p:nvGrpSpPr>
        <p:grpSpPr>
          <a:xfrm>
            <a:off x="4592646" y="3838544"/>
            <a:ext cx="1958975" cy="1016000"/>
            <a:chOff x="3388553" y="3841505"/>
            <a:chExt cx="1958975" cy="1016000"/>
          </a:xfrm>
        </p:grpSpPr>
        <p:sp>
          <p:nvSpPr>
            <p:cNvPr id="22" name="文本框 6"/>
            <p:cNvSpPr txBox="1">
              <a:spLocks noChangeArrowheads="1"/>
            </p:cNvSpPr>
            <p:nvPr/>
          </p:nvSpPr>
          <p:spPr bwMode="auto">
            <a:xfrm>
              <a:off x="3388553" y="3841505"/>
              <a:ext cx="1597025" cy="1016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6000" b="1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04</a:t>
              </a:r>
            </a:p>
          </p:txBody>
        </p:sp>
        <p:sp>
          <p:nvSpPr>
            <p:cNvPr id="23" name="文本框 7"/>
            <p:cNvSpPr txBox="1">
              <a:spLocks noChangeArrowheads="1"/>
            </p:cNvSpPr>
            <p:nvPr/>
          </p:nvSpPr>
          <p:spPr bwMode="auto">
            <a:xfrm>
              <a:off x="4375978" y="3917705"/>
              <a:ext cx="971550" cy="8302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2400" b="1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运营模式</a:t>
              </a:r>
            </a:p>
          </p:txBody>
        </p:sp>
        <p:cxnSp>
          <p:nvCxnSpPr>
            <p:cNvPr id="24" name="直接连接符 23"/>
            <p:cNvCxnSpPr>
              <a:cxnSpLocks noChangeShapeType="1"/>
            </p:cNvCxnSpPr>
            <p:nvPr/>
          </p:nvCxnSpPr>
          <p:spPr bwMode="auto">
            <a:xfrm>
              <a:off x="3557070" y="4752311"/>
              <a:ext cx="1532307" cy="2707"/>
            </a:xfrm>
            <a:prstGeom prst="line">
              <a:avLst/>
            </a:prstGeom>
            <a:noFill/>
            <a:ln w="6350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pic>
        <p:nvPicPr>
          <p:cNvPr id="25" name="图片 2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868" y="1567984"/>
            <a:ext cx="3438468" cy="3160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6015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8734" y="92679"/>
            <a:ext cx="516557" cy="596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1105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直角三角形 2"/>
          <p:cNvSpPr/>
          <p:nvPr>
            <p:custDataLst>
              <p:tags r:id="rId1"/>
            </p:custDataLst>
          </p:nvPr>
        </p:nvSpPr>
        <p:spPr>
          <a:xfrm rot="20063428">
            <a:off x="2715816" y="2439591"/>
            <a:ext cx="389334" cy="355997"/>
          </a:xfrm>
          <a:prstGeom prst="rtTriangle">
            <a:avLst/>
          </a:prstGeom>
          <a:solidFill>
            <a:srgbClr val="27AE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4F81BD"/>
              </a:solidFill>
            </a:endParaRPr>
          </a:p>
        </p:txBody>
      </p:sp>
      <p:sp>
        <p:nvSpPr>
          <p:cNvPr id="4" name="直角三角形 3"/>
          <p:cNvSpPr/>
          <p:nvPr>
            <p:custDataLst>
              <p:tags r:id="rId2"/>
            </p:custDataLst>
          </p:nvPr>
        </p:nvSpPr>
        <p:spPr>
          <a:xfrm rot="7409929">
            <a:off x="3669507" y="2894410"/>
            <a:ext cx="263128" cy="186929"/>
          </a:xfrm>
          <a:prstGeom prst="rtTriangle">
            <a:avLst/>
          </a:prstGeom>
          <a:solidFill>
            <a:srgbClr val="76D4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4F81BD"/>
              </a:solidFill>
            </a:endParaRPr>
          </a:p>
        </p:txBody>
      </p:sp>
      <p:sp>
        <p:nvSpPr>
          <p:cNvPr id="5" name="直角三角形 4"/>
          <p:cNvSpPr/>
          <p:nvPr>
            <p:custDataLst>
              <p:tags r:id="rId3"/>
            </p:custDataLst>
          </p:nvPr>
        </p:nvSpPr>
        <p:spPr>
          <a:xfrm rot="17352356">
            <a:off x="3400426" y="3638551"/>
            <a:ext cx="173831" cy="123825"/>
          </a:xfrm>
          <a:prstGeom prst="rtTriangle">
            <a:avLst/>
          </a:prstGeom>
          <a:solidFill>
            <a:srgbClr val="27AE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4F81BD"/>
              </a:solidFill>
            </a:endParaRPr>
          </a:p>
        </p:txBody>
      </p:sp>
      <p:sp>
        <p:nvSpPr>
          <p:cNvPr id="6" name="直角三角形 5"/>
          <p:cNvSpPr/>
          <p:nvPr>
            <p:custDataLst>
              <p:tags r:id="rId4"/>
            </p:custDataLst>
          </p:nvPr>
        </p:nvSpPr>
        <p:spPr>
          <a:xfrm rot="17352356">
            <a:off x="3017044" y="3831432"/>
            <a:ext cx="89297" cy="48815"/>
          </a:xfrm>
          <a:prstGeom prst="rtTriangle">
            <a:avLst/>
          </a:prstGeom>
          <a:solidFill>
            <a:srgbClr val="27AE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4F81BD"/>
              </a:solidFill>
            </a:endParaRPr>
          </a:p>
        </p:txBody>
      </p:sp>
      <p:sp>
        <p:nvSpPr>
          <p:cNvPr id="7" name="直角三角形 6"/>
          <p:cNvSpPr/>
          <p:nvPr>
            <p:custDataLst>
              <p:tags r:id="rId5"/>
            </p:custDataLst>
          </p:nvPr>
        </p:nvSpPr>
        <p:spPr>
          <a:xfrm rot="11413207">
            <a:off x="5298282" y="3426619"/>
            <a:ext cx="173831" cy="123825"/>
          </a:xfrm>
          <a:prstGeom prst="rtTriangle">
            <a:avLst/>
          </a:prstGeom>
          <a:solidFill>
            <a:srgbClr val="27AE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4F81BD"/>
              </a:solidFill>
            </a:endParaRPr>
          </a:p>
        </p:txBody>
      </p:sp>
      <p:sp>
        <p:nvSpPr>
          <p:cNvPr id="8" name="直角三角形 7"/>
          <p:cNvSpPr/>
          <p:nvPr>
            <p:custDataLst>
              <p:tags r:id="rId6"/>
            </p:custDataLst>
          </p:nvPr>
        </p:nvSpPr>
        <p:spPr>
          <a:xfrm rot="18287289">
            <a:off x="5032177" y="2959299"/>
            <a:ext cx="173831" cy="189310"/>
          </a:xfrm>
          <a:prstGeom prst="rtTriangle">
            <a:avLst/>
          </a:prstGeom>
          <a:solidFill>
            <a:srgbClr val="76D4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4F81BD"/>
              </a:solidFill>
            </a:endParaRPr>
          </a:p>
        </p:txBody>
      </p:sp>
      <p:sp>
        <p:nvSpPr>
          <p:cNvPr id="9" name="直角三角形 8"/>
          <p:cNvSpPr/>
          <p:nvPr>
            <p:custDataLst>
              <p:tags r:id="rId7"/>
            </p:custDataLst>
          </p:nvPr>
        </p:nvSpPr>
        <p:spPr>
          <a:xfrm rot="16200000">
            <a:off x="6138268" y="1832967"/>
            <a:ext cx="103584" cy="188119"/>
          </a:xfrm>
          <a:prstGeom prst="rtTriangle">
            <a:avLst/>
          </a:prstGeom>
          <a:solidFill>
            <a:srgbClr val="76D4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4F81BD"/>
              </a:solidFill>
            </a:endParaRPr>
          </a:p>
        </p:txBody>
      </p:sp>
      <p:sp>
        <p:nvSpPr>
          <p:cNvPr id="10" name="直角三角形 9"/>
          <p:cNvSpPr/>
          <p:nvPr>
            <p:custDataLst>
              <p:tags r:id="rId8"/>
            </p:custDataLst>
          </p:nvPr>
        </p:nvSpPr>
        <p:spPr>
          <a:xfrm rot="16200000">
            <a:off x="6156722" y="931069"/>
            <a:ext cx="50006" cy="90488"/>
          </a:xfrm>
          <a:prstGeom prst="rtTriangle">
            <a:avLst/>
          </a:prstGeom>
          <a:solidFill>
            <a:srgbClr val="1E81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4F81BD"/>
              </a:solidFill>
            </a:endParaRPr>
          </a:p>
        </p:txBody>
      </p:sp>
      <p:cxnSp>
        <p:nvCxnSpPr>
          <p:cNvPr id="11" name="直接连接符 10"/>
          <p:cNvCxnSpPr/>
          <p:nvPr>
            <p:custDataLst>
              <p:tags r:id="rId9"/>
            </p:custDataLst>
          </p:nvPr>
        </p:nvCxnSpPr>
        <p:spPr>
          <a:xfrm flipV="1">
            <a:off x="3106341" y="3044429"/>
            <a:ext cx="536972" cy="335756"/>
          </a:xfrm>
          <a:prstGeom prst="line">
            <a:avLst/>
          </a:prstGeom>
          <a:ln>
            <a:solidFill>
              <a:srgbClr val="28AF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>
            <p:custDataLst>
              <p:tags r:id="rId10"/>
            </p:custDataLst>
          </p:nvPr>
        </p:nvCxnSpPr>
        <p:spPr>
          <a:xfrm flipV="1">
            <a:off x="2894410" y="3056335"/>
            <a:ext cx="934640" cy="584597"/>
          </a:xfrm>
          <a:prstGeom prst="line">
            <a:avLst/>
          </a:prstGeom>
          <a:ln>
            <a:solidFill>
              <a:srgbClr val="28AF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>
            <p:custDataLst>
              <p:tags r:id="rId11"/>
            </p:custDataLst>
          </p:nvPr>
        </p:nvCxnSpPr>
        <p:spPr>
          <a:xfrm flipV="1">
            <a:off x="5566172" y="1076326"/>
            <a:ext cx="538163" cy="335756"/>
          </a:xfrm>
          <a:prstGeom prst="line">
            <a:avLst/>
          </a:prstGeom>
          <a:ln>
            <a:solidFill>
              <a:srgbClr val="28AF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>
            <p:custDataLst>
              <p:tags r:id="rId12"/>
            </p:custDataLst>
          </p:nvPr>
        </p:nvCxnSpPr>
        <p:spPr>
          <a:xfrm flipV="1">
            <a:off x="5840017" y="848916"/>
            <a:ext cx="934640" cy="585788"/>
          </a:xfrm>
          <a:prstGeom prst="line">
            <a:avLst/>
          </a:prstGeom>
          <a:ln>
            <a:solidFill>
              <a:srgbClr val="28AF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任意多边形 14"/>
          <p:cNvSpPr/>
          <p:nvPr>
            <p:custDataLst>
              <p:tags r:id="rId13"/>
            </p:custDataLst>
          </p:nvPr>
        </p:nvSpPr>
        <p:spPr>
          <a:xfrm>
            <a:off x="3143052" y="1447764"/>
            <a:ext cx="2543982" cy="2063675"/>
          </a:xfrm>
          <a:custGeom>
            <a:avLst/>
            <a:gdLst>
              <a:gd name="connsiteX0" fmla="*/ 0 w 3391976"/>
              <a:gd name="connsiteY0" fmla="*/ 0 h 2751567"/>
              <a:gd name="connsiteX1" fmla="*/ 3391976 w 3391976"/>
              <a:gd name="connsiteY1" fmla="*/ 0 h 2751567"/>
              <a:gd name="connsiteX2" fmla="*/ 1695988 w 3391976"/>
              <a:gd name="connsiteY2" fmla="*/ 2751567 h 27515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391976" h="2751567">
                <a:moveTo>
                  <a:pt x="0" y="0"/>
                </a:moveTo>
                <a:lnTo>
                  <a:pt x="3391976" y="0"/>
                </a:lnTo>
                <a:lnTo>
                  <a:pt x="1695988" y="2751567"/>
                </a:lnTo>
                <a:close/>
              </a:path>
            </a:pathLst>
          </a:custGeom>
          <a:solidFill>
            <a:srgbClr val="27AE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702000" anchor="ctr"/>
          <a:lstStyle/>
          <a:p>
            <a:pPr algn="ctr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600">
                <a:solidFill>
                  <a:srgbClr val="4F81BD"/>
                </a:solidFill>
                <a:effectLst>
                  <a:innerShdw blurRad="38100" dist="25400" dir="13500000">
                    <a:prstClr val="black">
                      <a:alpha val="50000"/>
                    </a:prstClr>
                  </a:innerShdw>
                </a:effectLst>
                <a:latin typeface="华文琥珀" panose="02010800040101010101" pitchFamily="2" charset="-122"/>
                <a:ea typeface="华文琥珀" panose="02010800040101010101" pitchFamily="2" charset="-122"/>
                <a:cs typeface="Meiryo UI" panose="020B0604030504040204" pitchFamily="34" charset="-128"/>
              </a:rPr>
              <a:t>THANK</a:t>
            </a:r>
          </a:p>
          <a:p>
            <a:pPr algn="ctr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600">
                <a:solidFill>
                  <a:srgbClr val="4F81BD"/>
                </a:solidFill>
                <a:effectLst>
                  <a:innerShdw blurRad="38100" dist="25400" dir="13500000">
                    <a:prstClr val="black">
                      <a:alpha val="50000"/>
                    </a:prstClr>
                  </a:innerShdw>
                </a:effectLst>
                <a:latin typeface="华文琥珀" panose="02010800040101010101" pitchFamily="2" charset="-122"/>
                <a:ea typeface="华文琥珀" panose="02010800040101010101" pitchFamily="2" charset="-122"/>
                <a:cs typeface="Meiryo UI" panose="020B0604030504040204" pitchFamily="34" charset="-128"/>
              </a:rPr>
              <a:t>YOU</a:t>
            </a:r>
            <a:endParaRPr lang="zh-CN" altLang="en-US" sz="3600">
              <a:solidFill>
                <a:srgbClr val="4F81BD"/>
              </a:solidFill>
              <a:effectLst>
                <a:innerShdw blurRad="38100" dist="25400" dir="13500000">
                  <a:prstClr val="black">
                    <a:alpha val="50000"/>
                  </a:prstClr>
                </a:innerShdw>
              </a:effectLst>
              <a:latin typeface="华文琥珀" panose="02010800040101010101" pitchFamily="2" charset="-122"/>
              <a:ea typeface="华文琥珀" panose="02010800040101010101" pitchFamily="2" charset="-122"/>
              <a:cs typeface="Meiryo UI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027652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"/>
          <p:cNvSpPr txBox="1"/>
          <p:nvPr/>
        </p:nvSpPr>
        <p:spPr>
          <a:xfrm>
            <a:off x="107690" y="816575"/>
            <a:ext cx="8784610" cy="11568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3200" b="1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algn="l">
              <a:lnSpc>
                <a:spcPct val="150000"/>
              </a:lnSpc>
              <a:tabLst>
                <a:tab pos="482600" algn="l"/>
                <a:tab pos="1460500" algn="l"/>
                <a:tab pos="2235200" algn="l"/>
              </a:tabLst>
            </a:pPr>
            <a:r>
              <a:rPr lang="en-US" altLang="zh-CN" sz="1600"/>
              <a:t>虚拟现实（Virtual Reality），简称VR技术，也称人工环境。</a:t>
            </a:r>
          </a:p>
          <a:p>
            <a:pPr algn="l">
              <a:lnSpc>
                <a:spcPct val="150000"/>
              </a:lnSpc>
              <a:tabLst>
                <a:tab pos="482600" algn="l"/>
                <a:tab pos="1460500" algn="l"/>
                <a:tab pos="2235200" algn="l"/>
              </a:tabLst>
            </a:pPr>
            <a:r>
              <a:rPr lang="en-US" altLang="zh-CN" sz="1600"/>
              <a:t>利用电脑或其他智能计算设备模拟产生一个三度空间的虚拟世界，提供用户关于视觉、听觉、触觉等感官的模拟，让用户如同身历其境一般。</a:t>
            </a:r>
            <a:endParaRPr lang="en-US" altLang="zh-CN" sz="1600" dirty="0"/>
          </a:p>
        </p:txBody>
      </p:sp>
      <p:sp>
        <p:nvSpPr>
          <p:cNvPr id="8" name="矩形 7"/>
          <p:cNvSpPr/>
          <p:nvPr/>
        </p:nvSpPr>
        <p:spPr>
          <a:xfrm>
            <a:off x="0" y="97852"/>
            <a:ext cx="3946914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4000" b="1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VR</a:t>
            </a:r>
            <a:r>
              <a:rPr lang="zh-CN" altLang="en-US" sz="4000" b="1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原理</a:t>
            </a:r>
            <a:r>
              <a:rPr lang="en-US" altLang="zh-CN" sz="4000" b="1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4000" b="1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概念</a:t>
            </a:r>
            <a:endParaRPr lang="en-US" altLang="zh-CN" sz="4000" b="1" dirty="0">
              <a:solidFill>
                <a:schemeClr val="accent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Freeform 3"/>
          <p:cNvSpPr/>
          <p:nvPr/>
        </p:nvSpPr>
        <p:spPr>
          <a:xfrm>
            <a:off x="3930249" y="3151250"/>
            <a:ext cx="1672971" cy="715010"/>
          </a:xfrm>
          <a:custGeom>
            <a:avLst/>
            <a:gdLst>
              <a:gd name="connsiteX0" fmla="*/ 0 w 1672971"/>
              <a:gd name="connsiteY0" fmla="*/ 119126 h 715010"/>
              <a:gd name="connsiteX1" fmla="*/ 119126 w 1672971"/>
              <a:gd name="connsiteY1" fmla="*/ 0 h 715010"/>
              <a:gd name="connsiteX2" fmla="*/ 1553717 w 1672971"/>
              <a:gd name="connsiteY2" fmla="*/ 0 h 715010"/>
              <a:gd name="connsiteX3" fmla="*/ 1672971 w 1672971"/>
              <a:gd name="connsiteY3" fmla="*/ 119126 h 715010"/>
              <a:gd name="connsiteX4" fmla="*/ 1672971 w 1672971"/>
              <a:gd name="connsiteY4" fmla="*/ 595884 h 715010"/>
              <a:gd name="connsiteX5" fmla="*/ 1553717 w 1672971"/>
              <a:gd name="connsiteY5" fmla="*/ 715009 h 715010"/>
              <a:gd name="connsiteX6" fmla="*/ 119126 w 1672971"/>
              <a:gd name="connsiteY6" fmla="*/ 715009 h 715010"/>
              <a:gd name="connsiteX7" fmla="*/ 0 w 1672971"/>
              <a:gd name="connsiteY7" fmla="*/ 595884 h 715010"/>
              <a:gd name="connsiteX8" fmla="*/ 0 w 1672971"/>
              <a:gd name="connsiteY8" fmla="*/ 119126 h 71501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672971" h="715010">
                <a:moveTo>
                  <a:pt x="0" y="119126"/>
                </a:moveTo>
                <a:cubicBezTo>
                  <a:pt x="0" y="53340"/>
                  <a:pt x="53340" y="0"/>
                  <a:pt x="119126" y="0"/>
                </a:cubicBezTo>
                <a:lnTo>
                  <a:pt x="1553717" y="0"/>
                </a:lnTo>
                <a:cubicBezTo>
                  <a:pt x="1619630" y="0"/>
                  <a:pt x="1672971" y="53340"/>
                  <a:pt x="1672971" y="119126"/>
                </a:cubicBezTo>
                <a:lnTo>
                  <a:pt x="1672971" y="595884"/>
                </a:lnTo>
                <a:cubicBezTo>
                  <a:pt x="1672971" y="661670"/>
                  <a:pt x="1619630" y="715009"/>
                  <a:pt x="1553717" y="715009"/>
                </a:cubicBezTo>
                <a:lnTo>
                  <a:pt x="119126" y="715009"/>
                </a:lnTo>
                <a:cubicBezTo>
                  <a:pt x="53340" y="715009"/>
                  <a:pt x="0" y="661670"/>
                  <a:pt x="0" y="595884"/>
                </a:cubicBezTo>
                <a:lnTo>
                  <a:pt x="0" y="119126"/>
                </a:lnTo>
              </a:path>
            </a:pathLst>
          </a:custGeom>
          <a:solidFill>
            <a:srgbClr val="8BC53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61950" y="2034465"/>
            <a:ext cx="774700" cy="850900"/>
          </a:xfrm>
          <a:prstGeom prst="rect">
            <a:avLst/>
          </a:prstGeom>
          <a:noFill/>
        </p:spPr>
      </p:pic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60350" y="3045205"/>
            <a:ext cx="1054100" cy="927100"/>
          </a:xfrm>
          <a:prstGeom prst="rect">
            <a:avLst/>
          </a:prstGeom>
          <a:noFill/>
        </p:spPr>
      </p:pic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714499" y="2374900"/>
            <a:ext cx="2070100" cy="1714500"/>
          </a:xfrm>
          <a:prstGeom prst="rect">
            <a:avLst/>
          </a:prstGeom>
          <a:noFill/>
        </p:spPr>
      </p:pic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714499" y="4019423"/>
            <a:ext cx="635000" cy="444500"/>
          </a:xfrm>
          <a:prstGeom prst="rect">
            <a:avLst/>
          </a:prstGeom>
          <a:noFill/>
        </p:spPr>
      </p:pic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949950" y="2228076"/>
            <a:ext cx="2870200" cy="1536700"/>
          </a:xfrm>
          <a:prstGeom prst="rect">
            <a:avLst/>
          </a:prstGeom>
          <a:noFill/>
        </p:spPr>
      </p:pic>
      <p:sp>
        <p:nvSpPr>
          <p:cNvPr id="18" name="TextBox 1"/>
          <p:cNvSpPr txBox="1"/>
          <p:nvPr/>
        </p:nvSpPr>
        <p:spPr>
          <a:xfrm>
            <a:off x="4045660" y="3229355"/>
            <a:ext cx="1524000" cy="558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>
                <a:tab pos="177800" algn="l"/>
                <a:tab pos="254000" algn="l"/>
              </a:tabLst>
            </a:pPr>
            <a:r>
              <a:rPr lang="en-US" altLang="zh-CN" dirty="0"/>
              <a:t>		</a:t>
            </a:r>
            <a:r>
              <a:rPr lang="en-US" altLang="zh-CN" sz="1200" dirty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不透明显示器</a:t>
            </a:r>
          </a:p>
          <a:p>
            <a:pPr>
              <a:lnSpc>
                <a:spcPts val="1400"/>
              </a:lnSpc>
              <a:tabLst>
                <a:tab pos="177800" algn="l"/>
                <a:tab pos="254000" algn="l"/>
              </a:tabLst>
            </a:pPr>
            <a:r>
              <a:rPr lang="en-US" altLang="zh-CN" sz="1200" dirty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（阻断真实世界影像，</a:t>
            </a:r>
          </a:p>
          <a:p>
            <a:pPr>
              <a:lnSpc>
                <a:spcPts val="1400"/>
              </a:lnSpc>
              <a:tabLst>
                <a:tab pos="177800" algn="l"/>
                <a:tab pos="254000" algn="l"/>
              </a:tabLst>
            </a:pPr>
            <a:r>
              <a:rPr lang="en-US" altLang="zh-CN" dirty="0"/>
              <a:t>	</a:t>
            </a:r>
            <a:r>
              <a:rPr lang="en-US" altLang="zh-CN" sz="1200" dirty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呈现图像信号）</a:t>
            </a:r>
          </a:p>
        </p:txBody>
      </p:sp>
      <p:sp>
        <p:nvSpPr>
          <p:cNvPr id="19" name="TextBox 1"/>
          <p:cNvSpPr txBox="1"/>
          <p:nvPr/>
        </p:nvSpPr>
        <p:spPr>
          <a:xfrm>
            <a:off x="1778000" y="4572000"/>
            <a:ext cx="1785930" cy="418063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>
              <a:lnSpc>
                <a:spcPts val="1500"/>
              </a:lnSpc>
              <a:tabLst/>
            </a:pPr>
            <a:r>
              <a:rPr lang="en-US" altLang="zh-CN" sz="1202" dirty="0">
                <a:solidFill>
                  <a:schemeClr val="accent1"/>
                </a:solidFill>
                <a:latin typeface="微软雅黑" pitchFamily="18" charset="0"/>
                <a:cs typeface="微软雅黑" pitchFamily="18" charset="0"/>
              </a:rPr>
              <a:t>输入图</a:t>
            </a:r>
          </a:p>
          <a:p>
            <a:pPr>
              <a:lnSpc>
                <a:spcPts val="1400"/>
              </a:lnSpc>
              <a:tabLst/>
            </a:pPr>
            <a:r>
              <a:rPr lang="en-US" altLang="zh-CN" sz="1200" dirty="0">
                <a:solidFill>
                  <a:schemeClr val="accent1"/>
                </a:solidFill>
                <a:latin typeface="微软雅黑" pitchFamily="18" charset="0"/>
                <a:cs typeface="微软雅黑" pitchFamily="18" charset="0"/>
              </a:rPr>
              <a:t>像信号</a:t>
            </a:r>
          </a:p>
        </p:txBody>
      </p:sp>
      <p:sp>
        <p:nvSpPr>
          <p:cNvPr id="20" name="TextBox 1"/>
          <p:cNvSpPr txBox="1"/>
          <p:nvPr/>
        </p:nvSpPr>
        <p:spPr>
          <a:xfrm>
            <a:off x="6769100" y="4660900"/>
            <a:ext cx="1256754" cy="31931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/>
            </a:pPr>
            <a:r>
              <a:rPr lang="en-US" altLang="zh-CN" sz="1800" b="1" dirty="0">
                <a:solidFill>
                  <a:schemeClr val="accent1"/>
                </a:solidFill>
                <a:latin typeface="微软雅黑" pitchFamily="18" charset="0"/>
                <a:cs typeface="微软雅黑" pitchFamily="18" charset="0"/>
              </a:rPr>
              <a:t>VR呈现效果</a:t>
            </a: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8734" y="92679"/>
            <a:ext cx="516557" cy="596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8600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59539" y="1493055"/>
            <a:ext cx="889000" cy="876300"/>
          </a:xfrm>
          <a:prstGeom prst="rect">
            <a:avLst/>
          </a:prstGeom>
          <a:noFill/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023339" y="1493055"/>
            <a:ext cx="889000" cy="876300"/>
          </a:xfrm>
          <a:prstGeom prst="rect">
            <a:avLst/>
          </a:prstGeom>
          <a:noFill/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398239" y="1493055"/>
            <a:ext cx="876300" cy="876300"/>
          </a:xfrm>
          <a:prstGeom prst="rect">
            <a:avLst/>
          </a:prstGeom>
          <a:noFill/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991339" y="2636055"/>
            <a:ext cx="4889500" cy="2476500"/>
          </a:xfrm>
          <a:prstGeom prst="rect">
            <a:avLst/>
          </a:prstGeom>
          <a:noFill/>
        </p:spPr>
      </p:pic>
      <p:sp>
        <p:nvSpPr>
          <p:cNvPr id="9" name="TextBox 1"/>
          <p:cNvSpPr txBox="1"/>
          <p:nvPr/>
        </p:nvSpPr>
        <p:spPr>
          <a:xfrm>
            <a:off x="179695" y="974638"/>
            <a:ext cx="7593743" cy="377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tabLst>
                <a:tab pos="482600" algn="l"/>
                <a:tab pos="1460500" algn="l"/>
                <a:tab pos="2235200" algn="l"/>
              </a:tabLst>
              <a:defRPr sz="1600" b="1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en-US" altLang="zh-CN" sz="1400"/>
              <a:t>VR行业覆盖了硬件</a:t>
            </a:r>
            <a:r>
              <a:rPr lang="en-US" altLang="zh-CN" sz="1400" dirty="0"/>
              <a:t>、系统、平台、开发工具、</a:t>
            </a:r>
            <a:r>
              <a:rPr lang="en-US" altLang="zh-CN" sz="1400"/>
              <a:t>应用以及消费内容等诸多方面。</a:t>
            </a:r>
            <a:endParaRPr lang="en-US" altLang="zh-CN" sz="1400" dirty="0"/>
          </a:p>
        </p:txBody>
      </p:sp>
      <p:sp>
        <p:nvSpPr>
          <p:cNvPr id="10" name="TextBox 1"/>
          <p:cNvSpPr txBox="1"/>
          <p:nvPr/>
        </p:nvSpPr>
        <p:spPr>
          <a:xfrm>
            <a:off x="1597639" y="2394755"/>
            <a:ext cx="769441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/>
            </a:pPr>
            <a:r>
              <a:rPr lang="en-US" altLang="zh-CN" sz="1200" dirty="0">
                <a:solidFill>
                  <a:schemeClr val="accent1"/>
                </a:solidFill>
                <a:latin typeface="微软雅黑" pitchFamily="18" charset="0"/>
                <a:cs typeface="微软雅黑" pitchFamily="18" charset="0"/>
              </a:rPr>
              <a:t>硬件制造商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3769339" y="2420155"/>
            <a:ext cx="1384995" cy="41806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>
                <a:tab pos="190500" algn="l"/>
              </a:tabLst>
            </a:pPr>
            <a:r>
              <a:rPr lang="en-US" altLang="zh-CN" sz="1200" dirty="0">
                <a:solidFill>
                  <a:schemeClr val="accent1"/>
                </a:solidFill>
                <a:latin typeface="微软雅黑" pitchFamily="18" charset="0"/>
                <a:cs typeface="微软雅黑" pitchFamily="18" charset="0"/>
              </a:rPr>
              <a:t>内容生产工具制造商</a:t>
            </a:r>
          </a:p>
          <a:p>
            <a:pPr>
              <a:lnSpc>
                <a:spcPts val="1400"/>
              </a:lnSpc>
              <a:tabLst>
                <a:tab pos="190500" algn="l"/>
              </a:tabLst>
            </a:pPr>
            <a:r>
              <a:rPr lang="en-US" altLang="zh-CN" dirty="0">
                <a:solidFill>
                  <a:schemeClr val="accent1"/>
                </a:solidFill>
              </a:rPr>
              <a:t>	</a:t>
            </a:r>
            <a:r>
              <a:rPr lang="en-US" altLang="zh-CN" sz="1200" dirty="0">
                <a:solidFill>
                  <a:schemeClr val="accent1"/>
                </a:solidFill>
                <a:latin typeface="微软雅黑" pitchFamily="18" charset="0"/>
                <a:cs typeface="微软雅黑" pitchFamily="18" charset="0"/>
              </a:rPr>
              <a:t>（硬件/软件）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6449039" y="2420155"/>
            <a:ext cx="769441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/>
            </a:pPr>
            <a:r>
              <a:rPr lang="en-US" altLang="zh-CN" sz="1202" dirty="0">
                <a:solidFill>
                  <a:schemeClr val="accent1"/>
                </a:solidFill>
                <a:latin typeface="微软雅黑" pitchFamily="18" charset="0"/>
                <a:cs typeface="微软雅黑" pitchFamily="18" charset="0"/>
              </a:rPr>
              <a:t>系统研发者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2702539" y="3994955"/>
            <a:ext cx="769441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/>
            </a:pPr>
            <a:r>
              <a:rPr lang="en-US" altLang="zh-CN" sz="1200" dirty="0">
                <a:solidFill>
                  <a:schemeClr val="accent1"/>
                </a:solidFill>
                <a:latin typeface="微软雅黑" pitchFamily="18" charset="0"/>
                <a:cs typeface="微软雅黑" pitchFamily="18" charset="0"/>
              </a:rPr>
              <a:t>内容提供商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5369539" y="3994955"/>
            <a:ext cx="1077218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/>
            </a:pPr>
            <a:r>
              <a:rPr lang="en-US" altLang="zh-CN" sz="1200" dirty="0">
                <a:solidFill>
                  <a:schemeClr val="accent1"/>
                </a:solidFill>
                <a:latin typeface="微软雅黑" pitchFamily="18" charset="0"/>
                <a:cs typeface="微软雅黑" pitchFamily="18" charset="0"/>
              </a:rPr>
              <a:t>内容平台搭建者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1508739" y="3512355"/>
            <a:ext cx="426399" cy="35394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>
                <a:tab pos="88900" algn="l"/>
              </a:tabLst>
            </a:pPr>
            <a:r>
              <a:rPr lang="en-US" altLang="zh-CN" sz="998" dirty="0">
                <a:solidFill>
                  <a:schemeClr val="accent1"/>
                </a:solidFill>
                <a:latin typeface="微软雅黑" pitchFamily="18" charset="0"/>
                <a:cs typeface="微软雅黑" pitchFamily="18" charset="0"/>
              </a:rPr>
              <a:t>提供VR</a:t>
            </a:r>
          </a:p>
          <a:p>
            <a:pPr>
              <a:lnSpc>
                <a:spcPts val="1100"/>
              </a:lnSpc>
              <a:tabLst>
                <a:tab pos="88900" algn="l"/>
              </a:tabLst>
            </a:pPr>
            <a:r>
              <a:rPr lang="en-US" altLang="zh-CN" dirty="0">
                <a:solidFill>
                  <a:schemeClr val="accent1"/>
                </a:solidFill>
              </a:rPr>
              <a:t>	</a:t>
            </a:r>
            <a:r>
              <a:rPr lang="en-US" altLang="zh-CN" sz="996" dirty="0">
                <a:solidFill>
                  <a:schemeClr val="accent1"/>
                </a:solidFill>
                <a:latin typeface="微软雅黑" pitchFamily="18" charset="0"/>
                <a:cs typeface="微软雅黑" pitchFamily="18" charset="0"/>
              </a:rPr>
              <a:t>设备</a:t>
            </a:r>
          </a:p>
        </p:txBody>
      </p:sp>
      <p:sp>
        <p:nvSpPr>
          <p:cNvPr id="17" name="TextBox 1"/>
          <p:cNvSpPr txBox="1"/>
          <p:nvPr/>
        </p:nvSpPr>
        <p:spPr>
          <a:xfrm>
            <a:off x="6944339" y="3512355"/>
            <a:ext cx="384721" cy="36676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en-US" altLang="zh-CN" sz="996" dirty="0">
                <a:solidFill>
                  <a:schemeClr val="accent1"/>
                </a:solidFill>
                <a:latin typeface="微软雅黑" pitchFamily="18" charset="0"/>
                <a:cs typeface="微软雅黑" pitchFamily="18" charset="0"/>
              </a:rPr>
              <a:t>提供交</a:t>
            </a:r>
          </a:p>
          <a:p>
            <a:pPr>
              <a:lnSpc>
                <a:spcPts val="1200"/>
              </a:lnSpc>
              <a:tabLst/>
            </a:pPr>
            <a:r>
              <a:rPr lang="en-US" altLang="zh-CN" sz="996" dirty="0">
                <a:solidFill>
                  <a:schemeClr val="accent1"/>
                </a:solidFill>
                <a:latin typeface="微软雅黑" pitchFamily="18" charset="0"/>
                <a:cs typeface="微软雅黑" pitchFamily="18" charset="0"/>
              </a:rPr>
              <a:t>互系统</a:t>
            </a:r>
          </a:p>
        </p:txBody>
      </p:sp>
      <p:sp>
        <p:nvSpPr>
          <p:cNvPr id="18" name="TextBox 1"/>
          <p:cNvSpPr txBox="1"/>
          <p:nvPr/>
        </p:nvSpPr>
        <p:spPr>
          <a:xfrm>
            <a:off x="4213839" y="3017055"/>
            <a:ext cx="512961" cy="36676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en-US" altLang="zh-CN" sz="996" dirty="0">
                <a:solidFill>
                  <a:schemeClr val="accent1"/>
                </a:solidFill>
                <a:latin typeface="微软雅黑" pitchFamily="18" charset="0"/>
                <a:cs typeface="微软雅黑" pitchFamily="18" charset="0"/>
              </a:rPr>
              <a:t>提供内容</a:t>
            </a:r>
          </a:p>
          <a:p>
            <a:pPr>
              <a:lnSpc>
                <a:spcPts val="1200"/>
              </a:lnSpc>
              <a:tabLst/>
            </a:pPr>
            <a:r>
              <a:rPr lang="en-US" altLang="zh-CN" sz="996" dirty="0">
                <a:solidFill>
                  <a:schemeClr val="accent1"/>
                </a:solidFill>
                <a:latin typeface="微软雅黑" pitchFamily="18" charset="0"/>
                <a:cs typeface="微软雅黑" pitchFamily="18" charset="0"/>
              </a:rPr>
              <a:t>发布平台</a:t>
            </a:r>
          </a:p>
        </p:txBody>
      </p:sp>
      <p:sp>
        <p:nvSpPr>
          <p:cNvPr id="19" name="TextBox 1"/>
          <p:cNvSpPr txBox="1"/>
          <p:nvPr/>
        </p:nvSpPr>
        <p:spPr>
          <a:xfrm>
            <a:off x="3121639" y="2623355"/>
            <a:ext cx="512961" cy="36676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en-US" altLang="zh-CN" sz="996" dirty="0">
                <a:solidFill>
                  <a:schemeClr val="accent1"/>
                </a:solidFill>
                <a:latin typeface="微软雅黑" pitchFamily="18" charset="0"/>
                <a:cs typeface="微软雅黑" pitchFamily="18" charset="0"/>
              </a:rPr>
              <a:t>提供内容</a:t>
            </a:r>
          </a:p>
          <a:p>
            <a:pPr>
              <a:lnSpc>
                <a:spcPts val="1200"/>
              </a:lnSpc>
              <a:tabLst/>
            </a:pPr>
            <a:r>
              <a:rPr lang="en-US" altLang="zh-CN" sz="996" dirty="0">
                <a:solidFill>
                  <a:schemeClr val="accent1"/>
                </a:solidFill>
                <a:latin typeface="微软雅黑" pitchFamily="18" charset="0"/>
                <a:cs typeface="微软雅黑" pitchFamily="18" charset="0"/>
              </a:rPr>
              <a:t>生产工具</a:t>
            </a:r>
          </a:p>
        </p:txBody>
      </p:sp>
      <p:sp>
        <p:nvSpPr>
          <p:cNvPr id="20" name="TextBox 1"/>
          <p:cNvSpPr txBox="1"/>
          <p:nvPr/>
        </p:nvSpPr>
        <p:spPr>
          <a:xfrm>
            <a:off x="6004539" y="2801155"/>
            <a:ext cx="256480" cy="21287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en-US" altLang="zh-CN" sz="996" dirty="0">
                <a:solidFill>
                  <a:schemeClr val="accent1"/>
                </a:solidFill>
                <a:latin typeface="微软雅黑" pitchFamily="18" charset="0"/>
                <a:cs typeface="微软雅黑" pitchFamily="18" charset="0"/>
              </a:rPr>
              <a:t>适配</a:t>
            </a:r>
          </a:p>
        </p:txBody>
      </p:sp>
      <p:sp>
        <p:nvSpPr>
          <p:cNvPr id="21" name="TextBox 1"/>
          <p:cNvSpPr txBox="1"/>
          <p:nvPr/>
        </p:nvSpPr>
        <p:spPr>
          <a:xfrm>
            <a:off x="4582139" y="3690155"/>
            <a:ext cx="512961" cy="36676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en-US" altLang="zh-CN" sz="996" dirty="0">
                <a:solidFill>
                  <a:schemeClr val="accent1"/>
                </a:solidFill>
                <a:latin typeface="微软雅黑" pitchFamily="18" charset="0"/>
                <a:cs typeface="微软雅黑" pitchFamily="18" charset="0"/>
              </a:rPr>
              <a:t>提供内容</a:t>
            </a:r>
          </a:p>
          <a:p>
            <a:pPr>
              <a:lnSpc>
                <a:spcPts val="1200"/>
              </a:lnSpc>
              <a:tabLst/>
            </a:pPr>
            <a:r>
              <a:rPr lang="en-US" altLang="zh-CN" sz="996" dirty="0">
                <a:solidFill>
                  <a:schemeClr val="accent1"/>
                </a:solidFill>
                <a:latin typeface="微软雅黑" pitchFamily="18" charset="0"/>
                <a:cs typeface="微软雅黑" pitchFamily="18" charset="0"/>
              </a:rPr>
              <a:t>获取渠道</a:t>
            </a:r>
          </a:p>
        </p:txBody>
      </p:sp>
      <p:sp>
        <p:nvSpPr>
          <p:cNvPr id="22" name="TextBox 1"/>
          <p:cNvSpPr txBox="1"/>
          <p:nvPr/>
        </p:nvSpPr>
        <p:spPr>
          <a:xfrm>
            <a:off x="4023339" y="3702855"/>
            <a:ext cx="256480" cy="36676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en-US" altLang="zh-CN" sz="996" dirty="0">
                <a:solidFill>
                  <a:schemeClr val="accent1"/>
                </a:solidFill>
                <a:latin typeface="微软雅黑" pitchFamily="18" charset="0"/>
                <a:cs typeface="微软雅黑" pitchFamily="18" charset="0"/>
              </a:rPr>
              <a:t>提供</a:t>
            </a:r>
          </a:p>
          <a:p>
            <a:pPr>
              <a:lnSpc>
                <a:spcPts val="1200"/>
              </a:lnSpc>
              <a:tabLst/>
            </a:pPr>
            <a:r>
              <a:rPr lang="en-US" altLang="zh-CN" sz="998" dirty="0">
                <a:solidFill>
                  <a:schemeClr val="accent1"/>
                </a:solidFill>
                <a:latin typeface="微软雅黑" pitchFamily="18" charset="0"/>
                <a:cs typeface="微软雅黑" pitchFamily="18" charset="0"/>
              </a:rPr>
              <a:t>内容</a:t>
            </a:r>
          </a:p>
        </p:txBody>
      </p:sp>
      <p:sp>
        <p:nvSpPr>
          <p:cNvPr id="23" name="矩形 22"/>
          <p:cNvSpPr/>
          <p:nvPr/>
        </p:nvSpPr>
        <p:spPr>
          <a:xfrm>
            <a:off x="108029" y="150422"/>
            <a:ext cx="2749471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4000" b="1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产业链概述</a:t>
            </a:r>
            <a:endParaRPr lang="en-US" altLang="zh-CN" sz="4000" b="1" dirty="0">
              <a:solidFill>
                <a:schemeClr val="accent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8734" y="92679"/>
            <a:ext cx="516557" cy="596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2214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08029" y="150422"/>
            <a:ext cx="3599911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4000" b="1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VR</a:t>
            </a:r>
            <a:r>
              <a:rPr lang="zh-CN" altLang="en-US" sz="4000" b="1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行业概况</a:t>
            </a:r>
            <a:endParaRPr lang="en-US" altLang="zh-CN" sz="4000" b="1" dirty="0">
              <a:solidFill>
                <a:schemeClr val="accent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圆角矩形 5"/>
          <p:cNvSpPr/>
          <p:nvPr/>
        </p:nvSpPr>
        <p:spPr bwMode="auto">
          <a:xfrm>
            <a:off x="251700" y="2211725"/>
            <a:ext cx="8568595" cy="1008070"/>
          </a:xfrm>
          <a:prstGeom prst="roundRect">
            <a:avLst/>
          </a:prstGeom>
          <a:solidFill>
            <a:srgbClr val="FFC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cxnSp>
        <p:nvCxnSpPr>
          <p:cNvPr id="8" name="直接连接符 7"/>
          <p:cNvCxnSpPr/>
          <p:nvPr/>
        </p:nvCxnSpPr>
        <p:spPr bwMode="auto">
          <a:xfrm>
            <a:off x="539720" y="2715760"/>
            <a:ext cx="7920550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4F81BD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" name="椭圆 8"/>
          <p:cNvSpPr/>
          <p:nvPr/>
        </p:nvSpPr>
        <p:spPr bwMode="auto">
          <a:xfrm>
            <a:off x="611725" y="2643755"/>
            <a:ext cx="144010" cy="144010"/>
          </a:xfrm>
          <a:prstGeom prst="ellipse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10" name="椭圆 9"/>
          <p:cNvSpPr/>
          <p:nvPr/>
        </p:nvSpPr>
        <p:spPr bwMode="auto">
          <a:xfrm>
            <a:off x="971750" y="2463742"/>
            <a:ext cx="504035" cy="504035"/>
          </a:xfrm>
          <a:prstGeom prst="ellipse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971750" y="2519948"/>
            <a:ext cx="648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chemeClr val="bg1"/>
                </a:solidFill>
              </a:rPr>
              <a:t>3</a:t>
            </a:r>
            <a:r>
              <a:rPr lang="zh-CN" altLang="en-US">
                <a:solidFill>
                  <a:schemeClr val="bg1"/>
                </a:solidFill>
              </a:rPr>
              <a:t>月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3" name="椭圆 12"/>
          <p:cNvSpPr/>
          <p:nvPr/>
        </p:nvSpPr>
        <p:spPr bwMode="auto">
          <a:xfrm>
            <a:off x="2672550" y="2470207"/>
            <a:ext cx="504035" cy="504035"/>
          </a:xfrm>
          <a:prstGeom prst="ellipse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14" name="椭圆 13"/>
          <p:cNvSpPr/>
          <p:nvPr/>
        </p:nvSpPr>
        <p:spPr bwMode="auto">
          <a:xfrm>
            <a:off x="1619795" y="2643755"/>
            <a:ext cx="144010" cy="144010"/>
          </a:xfrm>
          <a:prstGeom prst="ellipse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15" name="椭圆 14"/>
          <p:cNvSpPr/>
          <p:nvPr/>
        </p:nvSpPr>
        <p:spPr bwMode="auto">
          <a:xfrm>
            <a:off x="2008300" y="2643755"/>
            <a:ext cx="144010" cy="144010"/>
          </a:xfrm>
          <a:prstGeom prst="ellipse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16" name="椭圆 15"/>
          <p:cNvSpPr/>
          <p:nvPr/>
        </p:nvSpPr>
        <p:spPr bwMode="auto">
          <a:xfrm>
            <a:off x="2416885" y="2643755"/>
            <a:ext cx="144010" cy="144010"/>
          </a:xfrm>
          <a:prstGeom prst="ellipse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18" name="椭圆 17"/>
          <p:cNvSpPr/>
          <p:nvPr/>
        </p:nvSpPr>
        <p:spPr bwMode="auto">
          <a:xfrm>
            <a:off x="3242277" y="2643755"/>
            <a:ext cx="144010" cy="144010"/>
          </a:xfrm>
          <a:prstGeom prst="ellipse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19" name="椭圆 18"/>
          <p:cNvSpPr/>
          <p:nvPr/>
        </p:nvSpPr>
        <p:spPr bwMode="auto">
          <a:xfrm>
            <a:off x="3610689" y="2643755"/>
            <a:ext cx="144010" cy="144010"/>
          </a:xfrm>
          <a:prstGeom prst="ellipse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663157" y="2483355"/>
            <a:ext cx="579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chemeClr val="bg1"/>
                </a:solidFill>
              </a:rPr>
              <a:t>9</a:t>
            </a:r>
            <a:r>
              <a:rPr lang="zh-CN" altLang="en-US">
                <a:solidFill>
                  <a:schemeClr val="bg1"/>
                </a:solidFill>
              </a:rPr>
              <a:t>月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0" name="椭圆 19"/>
          <p:cNvSpPr/>
          <p:nvPr/>
        </p:nvSpPr>
        <p:spPr bwMode="auto">
          <a:xfrm>
            <a:off x="5029707" y="2439221"/>
            <a:ext cx="504035" cy="504035"/>
          </a:xfrm>
          <a:prstGeom prst="ellipse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21" name="椭圆 20"/>
          <p:cNvSpPr/>
          <p:nvPr/>
        </p:nvSpPr>
        <p:spPr bwMode="auto">
          <a:xfrm>
            <a:off x="4067965" y="2643755"/>
            <a:ext cx="144010" cy="144010"/>
          </a:xfrm>
          <a:prstGeom prst="ellipse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22" name="椭圆 21"/>
          <p:cNvSpPr/>
          <p:nvPr/>
        </p:nvSpPr>
        <p:spPr bwMode="auto">
          <a:xfrm>
            <a:off x="5687748" y="2643755"/>
            <a:ext cx="144010" cy="144010"/>
          </a:xfrm>
          <a:prstGeom prst="ellipse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23" name="椭圆 22"/>
          <p:cNvSpPr/>
          <p:nvPr/>
        </p:nvSpPr>
        <p:spPr bwMode="auto">
          <a:xfrm>
            <a:off x="4708350" y="2643755"/>
            <a:ext cx="144010" cy="144010"/>
          </a:xfrm>
          <a:prstGeom prst="ellipse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5048090" y="2519948"/>
            <a:ext cx="648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chemeClr val="bg1"/>
                </a:solidFill>
              </a:rPr>
              <a:t>3</a:t>
            </a:r>
            <a:r>
              <a:rPr lang="zh-CN" altLang="en-US">
                <a:solidFill>
                  <a:schemeClr val="bg1"/>
                </a:solidFill>
              </a:rPr>
              <a:t>月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34" name="椭圆 33"/>
          <p:cNvSpPr/>
          <p:nvPr/>
        </p:nvSpPr>
        <p:spPr bwMode="auto">
          <a:xfrm>
            <a:off x="6112952" y="2629226"/>
            <a:ext cx="144010" cy="144010"/>
          </a:xfrm>
          <a:prstGeom prst="ellipse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35" name="椭圆 34"/>
          <p:cNvSpPr/>
          <p:nvPr/>
        </p:nvSpPr>
        <p:spPr bwMode="auto">
          <a:xfrm>
            <a:off x="6598597" y="2643755"/>
            <a:ext cx="144010" cy="144010"/>
          </a:xfrm>
          <a:prstGeom prst="ellipse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36" name="椭圆 35"/>
          <p:cNvSpPr/>
          <p:nvPr/>
        </p:nvSpPr>
        <p:spPr bwMode="auto">
          <a:xfrm>
            <a:off x="7059022" y="2643755"/>
            <a:ext cx="144010" cy="144010"/>
          </a:xfrm>
          <a:prstGeom prst="ellipse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38" name="椭圆 37"/>
          <p:cNvSpPr/>
          <p:nvPr/>
        </p:nvSpPr>
        <p:spPr bwMode="auto">
          <a:xfrm>
            <a:off x="7519448" y="2449214"/>
            <a:ext cx="504035" cy="504035"/>
          </a:xfrm>
          <a:prstGeom prst="ellipse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7536223" y="2532524"/>
            <a:ext cx="648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chemeClr val="bg1"/>
                </a:solidFill>
              </a:rPr>
              <a:t>5</a:t>
            </a:r>
            <a:r>
              <a:rPr lang="zh-CN" altLang="en-US">
                <a:solidFill>
                  <a:schemeClr val="bg1"/>
                </a:solidFill>
              </a:rPr>
              <a:t>月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39" name="椭圆 38"/>
          <p:cNvSpPr/>
          <p:nvPr/>
        </p:nvSpPr>
        <p:spPr bwMode="auto">
          <a:xfrm>
            <a:off x="8167493" y="2643755"/>
            <a:ext cx="144010" cy="144010"/>
          </a:xfrm>
          <a:prstGeom prst="ellipse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286433" y="2351144"/>
            <a:ext cx="8982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solidFill>
                  <a:schemeClr val="accent1"/>
                </a:solidFill>
              </a:rPr>
              <a:t>2014</a:t>
            </a:r>
            <a:r>
              <a:rPr lang="zh-CN" altLang="en-US" sz="1200">
                <a:solidFill>
                  <a:schemeClr val="accent1"/>
                </a:solidFill>
              </a:rPr>
              <a:t>年</a:t>
            </a:r>
            <a:endParaRPr lang="zh-CN" altLang="en-US" sz="1200">
              <a:solidFill>
                <a:schemeClr val="accent1"/>
              </a:solidFill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4399934" y="2324262"/>
            <a:ext cx="8982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solidFill>
                  <a:schemeClr val="accent1"/>
                </a:solidFill>
              </a:rPr>
              <a:t>2015</a:t>
            </a:r>
            <a:r>
              <a:rPr lang="zh-CN" altLang="en-US" sz="1200">
                <a:solidFill>
                  <a:schemeClr val="accent1"/>
                </a:solidFill>
              </a:rPr>
              <a:t>年</a:t>
            </a:r>
            <a:endParaRPr lang="zh-CN" altLang="en-US" sz="1200">
              <a:solidFill>
                <a:schemeClr val="accent1"/>
              </a:solidFill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7001898" y="2344856"/>
            <a:ext cx="8982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solidFill>
                  <a:schemeClr val="accent1"/>
                </a:solidFill>
              </a:rPr>
              <a:t>2016</a:t>
            </a:r>
            <a:r>
              <a:rPr lang="zh-CN" altLang="en-US" sz="1200">
                <a:solidFill>
                  <a:schemeClr val="accent1"/>
                </a:solidFill>
              </a:rPr>
              <a:t>年</a:t>
            </a:r>
            <a:endParaRPr lang="zh-CN" altLang="en-US" sz="1200">
              <a:solidFill>
                <a:schemeClr val="accent1"/>
              </a:solidFill>
            </a:endParaRPr>
          </a:p>
        </p:txBody>
      </p:sp>
      <p:cxnSp>
        <p:nvCxnSpPr>
          <p:cNvPr id="44" name="直接箭头连接符 43"/>
          <p:cNvCxnSpPr/>
          <p:nvPr/>
        </p:nvCxnSpPr>
        <p:spPr bwMode="auto">
          <a:xfrm flipV="1">
            <a:off x="1223767" y="1793446"/>
            <a:ext cx="0" cy="64804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5" name="文本框 44"/>
          <p:cNvSpPr txBox="1"/>
          <p:nvPr/>
        </p:nvSpPr>
        <p:spPr>
          <a:xfrm>
            <a:off x="341706" y="1147115"/>
            <a:ext cx="25561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Facebook</a:t>
            </a:r>
            <a:r>
              <a:rPr lang="zh-CN" altLang="en-US"/>
              <a:t>以接近</a:t>
            </a:r>
            <a:r>
              <a:rPr lang="en-US" altLang="zh-CN"/>
              <a:t>20</a:t>
            </a:r>
            <a:r>
              <a:rPr lang="zh-CN" altLang="en-US"/>
              <a:t>亿美元价格收购</a:t>
            </a:r>
            <a:r>
              <a:rPr lang="en-US" altLang="zh-CN"/>
              <a:t>Oculus</a:t>
            </a:r>
            <a:endParaRPr lang="zh-CN" altLang="en-US"/>
          </a:p>
        </p:txBody>
      </p:sp>
      <p:sp>
        <p:nvSpPr>
          <p:cNvPr id="46" name="文本框 45"/>
          <p:cNvSpPr txBox="1"/>
          <p:nvPr/>
        </p:nvSpPr>
        <p:spPr>
          <a:xfrm>
            <a:off x="1943817" y="3534318"/>
            <a:ext cx="25561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谷歌以</a:t>
            </a:r>
            <a:r>
              <a:rPr lang="en-US" altLang="zh-CN"/>
              <a:t>5</a:t>
            </a:r>
            <a:r>
              <a:rPr lang="zh-CN" altLang="en-US"/>
              <a:t>亿</a:t>
            </a:r>
            <a:r>
              <a:rPr lang="en-US" altLang="zh-CN"/>
              <a:t>4</a:t>
            </a:r>
            <a:r>
              <a:rPr lang="zh-CN" altLang="en-US"/>
              <a:t>千万美元打造</a:t>
            </a:r>
            <a:r>
              <a:rPr lang="en-US" altLang="zh-CN"/>
              <a:t>Magic Leap</a:t>
            </a:r>
            <a:endParaRPr lang="zh-CN" altLang="en-US"/>
          </a:p>
        </p:txBody>
      </p:sp>
      <p:cxnSp>
        <p:nvCxnSpPr>
          <p:cNvPr id="47" name="直接箭头连接符 46"/>
          <p:cNvCxnSpPr/>
          <p:nvPr/>
        </p:nvCxnSpPr>
        <p:spPr bwMode="auto">
          <a:xfrm>
            <a:off x="2935387" y="3002263"/>
            <a:ext cx="0" cy="50403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1" name="直接箭头连接符 50"/>
          <p:cNvCxnSpPr/>
          <p:nvPr/>
        </p:nvCxnSpPr>
        <p:spPr bwMode="auto">
          <a:xfrm flipV="1">
            <a:off x="5764492" y="1935013"/>
            <a:ext cx="0" cy="64804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52" name="文本框 51"/>
          <p:cNvSpPr txBox="1"/>
          <p:nvPr/>
        </p:nvSpPr>
        <p:spPr>
          <a:xfrm>
            <a:off x="4780355" y="1180325"/>
            <a:ext cx="25561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微软推出增强现实</a:t>
            </a:r>
            <a:r>
              <a:rPr lang="zh-CN" altLang="en-US"/>
              <a:t>眼镜</a:t>
            </a:r>
            <a:r>
              <a:rPr lang="en-US" altLang="zh-CN"/>
              <a:t>Hololens 	</a:t>
            </a:r>
            <a:endParaRPr lang="zh-CN" altLang="en-US"/>
          </a:p>
        </p:txBody>
      </p:sp>
      <p:cxnSp>
        <p:nvCxnSpPr>
          <p:cNvPr id="53" name="直接箭头连接符 52"/>
          <p:cNvCxnSpPr/>
          <p:nvPr/>
        </p:nvCxnSpPr>
        <p:spPr bwMode="auto">
          <a:xfrm>
            <a:off x="5281724" y="2978925"/>
            <a:ext cx="0" cy="50403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54" name="文本框 53"/>
          <p:cNvSpPr txBox="1"/>
          <p:nvPr/>
        </p:nvSpPr>
        <p:spPr>
          <a:xfrm>
            <a:off x="4387231" y="3534318"/>
            <a:ext cx="25561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苹果收购增强现实公司</a:t>
            </a:r>
            <a:r>
              <a:rPr lang="en-US" altLang="zh-CN"/>
              <a:t>Metaio</a:t>
            </a:r>
          </a:p>
        </p:txBody>
      </p:sp>
      <p:sp>
        <p:nvSpPr>
          <p:cNvPr id="55" name="文本框 54"/>
          <p:cNvSpPr txBox="1"/>
          <p:nvPr/>
        </p:nvSpPr>
        <p:spPr>
          <a:xfrm>
            <a:off x="7249694" y="3539164"/>
            <a:ext cx="1195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VR</a:t>
            </a:r>
            <a:r>
              <a:rPr lang="zh-CN" altLang="en-US"/>
              <a:t>梦想家</a:t>
            </a:r>
            <a:endParaRPr lang="en-US" altLang="zh-CN"/>
          </a:p>
        </p:txBody>
      </p:sp>
      <p:cxnSp>
        <p:nvCxnSpPr>
          <p:cNvPr id="57" name="直接箭头连接符 56"/>
          <p:cNvCxnSpPr/>
          <p:nvPr/>
        </p:nvCxnSpPr>
        <p:spPr bwMode="auto">
          <a:xfrm>
            <a:off x="7771465" y="2978925"/>
            <a:ext cx="0" cy="50403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58" name="图片 5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8734" y="92679"/>
            <a:ext cx="516557" cy="596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7213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3"/>
          <p:cNvSpPr/>
          <p:nvPr/>
        </p:nvSpPr>
        <p:spPr>
          <a:xfrm>
            <a:off x="7502398" y="2269668"/>
            <a:ext cx="540004" cy="2318384"/>
          </a:xfrm>
          <a:custGeom>
            <a:avLst/>
            <a:gdLst>
              <a:gd name="connsiteX0" fmla="*/ 0 w 540004"/>
              <a:gd name="connsiteY0" fmla="*/ 2318384 h 2318384"/>
              <a:gd name="connsiteX1" fmla="*/ 540003 w 540004"/>
              <a:gd name="connsiteY1" fmla="*/ 2318384 h 2318384"/>
              <a:gd name="connsiteX2" fmla="*/ 540003 w 540004"/>
              <a:gd name="connsiteY2" fmla="*/ 0 h 2318384"/>
              <a:gd name="connsiteX3" fmla="*/ 0 w 540004"/>
              <a:gd name="connsiteY3" fmla="*/ 0 h 2318384"/>
              <a:gd name="connsiteX4" fmla="*/ 0 w 540004"/>
              <a:gd name="connsiteY4" fmla="*/ 2318384 h 23183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40004" h="2318384">
                <a:moveTo>
                  <a:pt x="0" y="2318384"/>
                </a:moveTo>
                <a:lnTo>
                  <a:pt x="540003" y="2318384"/>
                </a:lnTo>
                <a:lnTo>
                  <a:pt x="540003" y="0"/>
                </a:lnTo>
                <a:lnTo>
                  <a:pt x="0" y="0"/>
                </a:lnTo>
                <a:lnTo>
                  <a:pt x="0" y="2318384"/>
                </a:lnTo>
              </a:path>
            </a:pathLst>
          </a:custGeom>
          <a:solidFill>
            <a:srgbClr val="FFF22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131948" y="2506157"/>
            <a:ext cx="1397000" cy="2120900"/>
          </a:xfrm>
          <a:prstGeom prst="rect">
            <a:avLst/>
          </a:prstGeom>
          <a:noFill/>
        </p:spPr>
      </p:pic>
      <p:grpSp>
        <p:nvGrpSpPr>
          <p:cNvPr id="25" name="组合 24"/>
          <p:cNvGrpSpPr/>
          <p:nvPr/>
        </p:nvGrpSpPr>
        <p:grpSpPr>
          <a:xfrm>
            <a:off x="1259770" y="2419953"/>
            <a:ext cx="2389917" cy="2671105"/>
            <a:chOff x="1300493" y="2780845"/>
            <a:chExt cx="2389917" cy="2671105"/>
          </a:xfrm>
        </p:grpSpPr>
        <p:sp>
          <p:nvSpPr>
            <p:cNvPr id="5" name="Freeform 3"/>
            <p:cNvSpPr/>
            <p:nvPr/>
          </p:nvSpPr>
          <p:spPr>
            <a:xfrm>
              <a:off x="1309637" y="2789989"/>
              <a:ext cx="2371629" cy="2371325"/>
            </a:xfrm>
            <a:custGeom>
              <a:avLst/>
              <a:gdLst>
                <a:gd name="connsiteX0" fmla="*/ 58245 w 2371629"/>
                <a:gd name="connsiteY0" fmla="*/ 819150 h 2371325"/>
                <a:gd name="connsiteX1" fmla="*/ 819483 w 2371629"/>
                <a:gd name="connsiteY1" fmla="*/ 2313050 h 2371325"/>
                <a:gd name="connsiteX2" fmla="*/ 2313384 w 2371629"/>
                <a:gd name="connsiteY2" fmla="*/ 1551939 h 2371325"/>
                <a:gd name="connsiteX3" fmla="*/ 1552146 w 2371629"/>
                <a:gd name="connsiteY3" fmla="*/ 58039 h 2371325"/>
                <a:gd name="connsiteX4" fmla="*/ 1185751 w 2371629"/>
                <a:gd name="connsiteY4" fmla="*/ 0 h 2371325"/>
                <a:gd name="connsiteX5" fmla="*/ 1185751 w 2371629"/>
                <a:gd name="connsiteY5" fmla="*/ 296418 h 2371325"/>
                <a:gd name="connsiteX6" fmla="*/ 2075005 w 2371629"/>
                <a:gd name="connsiteY6" fmla="*/ 1185544 h 2371325"/>
                <a:gd name="connsiteX7" fmla="*/ 1185751 w 2371629"/>
                <a:gd name="connsiteY7" fmla="*/ 2074799 h 2371325"/>
                <a:gd name="connsiteX8" fmla="*/ 296624 w 2371629"/>
                <a:gd name="connsiteY8" fmla="*/ 1185544 h 2371325"/>
                <a:gd name="connsiteX9" fmla="*/ 340185 w 2371629"/>
                <a:gd name="connsiteY9" fmla="*/ 910844 h 2371325"/>
                <a:gd name="connsiteX10" fmla="*/ 58245 w 2371629"/>
                <a:gd name="connsiteY10" fmla="*/ 819150 h 2371325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  <a:cxn ang="5">
                  <a:pos x="connsiteX5" y="connsiteY5"/>
                </a:cxn>
                <a:cxn ang="6">
                  <a:pos x="connsiteX6" y="connsiteY6"/>
                </a:cxn>
                <a:cxn ang="7">
                  <a:pos x="connsiteX7" y="connsiteY7"/>
                </a:cxn>
                <a:cxn ang="8">
                  <a:pos x="connsiteX8" y="connsiteY8"/>
                </a:cxn>
                <a:cxn ang="9">
                  <a:pos x="connsiteX9" y="connsiteY9"/>
                </a:cxn>
                <a:cxn ang="10">
                  <a:pos x="connsiteX10" y="connsiteY10"/>
                </a:cxn>
              </a:cxnLst>
              <a:rect l="l" t="t" r="r" b="b"/>
              <a:pathLst>
                <a:path w="2371629" h="2371325">
                  <a:moveTo>
                    <a:pt x="58245" y="819150"/>
                  </a:moveTo>
                  <a:cubicBezTo>
                    <a:pt x="-144065" y="1441957"/>
                    <a:pt x="196675" y="2110739"/>
                    <a:pt x="819483" y="2313050"/>
                  </a:cubicBezTo>
                  <a:cubicBezTo>
                    <a:pt x="1442164" y="2515438"/>
                    <a:pt x="2111073" y="2174620"/>
                    <a:pt x="2313384" y="1551939"/>
                  </a:cubicBezTo>
                  <a:cubicBezTo>
                    <a:pt x="2515695" y="929258"/>
                    <a:pt x="2174954" y="260350"/>
                    <a:pt x="1552146" y="58039"/>
                  </a:cubicBezTo>
                  <a:cubicBezTo>
                    <a:pt x="1433909" y="19558"/>
                    <a:pt x="1310211" y="0"/>
                    <a:pt x="1185751" y="0"/>
                  </a:cubicBezTo>
                  <a:lnTo>
                    <a:pt x="1185751" y="296418"/>
                  </a:lnTo>
                  <a:cubicBezTo>
                    <a:pt x="1676860" y="296418"/>
                    <a:pt x="2075005" y="694436"/>
                    <a:pt x="2075005" y="1185544"/>
                  </a:cubicBezTo>
                  <a:cubicBezTo>
                    <a:pt x="2075005" y="1676654"/>
                    <a:pt x="1676860" y="2074799"/>
                    <a:pt x="1185751" y="2074799"/>
                  </a:cubicBezTo>
                  <a:cubicBezTo>
                    <a:pt x="694769" y="2074799"/>
                    <a:pt x="296624" y="1676654"/>
                    <a:pt x="296624" y="1185544"/>
                  </a:cubicBezTo>
                  <a:cubicBezTo>
                    <a:pt x="296624" y="1092200"/>
                    <a:pt x="311356" y="999489"/>
                    <a:pt x="340185" y="910844"/>
                  </a:cubicBezTo>
                  <a:lnTo>
                    <a:pt x="58245" y="819150"/>
                  </a:lnTo>
                </a:path>
              </a:pathLst>
            </a:custGeom>
            <a:solidFill>
              <a:srgbClr val="B2D234">
                <a:alpha val="100000"/>
              </a:srgbClr>
            </a:solidFill>
            <a:ln w="12700">
              <a:solidFill>
                <a:srgbClr val="000000">
                  <a:alpha val="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Freeform 3"/>
            <p:cNvSpPr/>
            <p:nvPr/>
          </p:nvSpPr>
          <p:spPr>
            <a:xfrm>
              <a:off x="1300493" y="2780845"/>
              <a:ext cx="2389917" cy="2389613"/>
            </a:xfrm>
            <a:custGeom>
              <a:avLst/>
              <a:gdLst>
                <a:gd name="connsiteX0" fmla="*/ 67389 w 2389917"/>
                <a:gd name="connsiteY0" fmla="*/ 828294 h 2389613"/>
                <a:gd name="connsiteX1" fmla="*/ 828627 w 2389917"/>
                <a:gd name="connsiteY1" fmla="*/ 2322194 h 2389613"/>
                <a:gd name="connsiteX2" fmla="*/ 2322528 w 2389917"/>
                <a:gd name="connsiteY2" fmla="*/ 1561083 h 2389613"/>
                <a:gd name="connsiteX3" fmla="*/ 1561290 w 2389917"/>
                <a:gd name="connsiteY3" fmla="*/ 67183 h 2389613"/>
                <a:gd name="connsiteX4" fmla="*/ 1194895 w 2389917"/>
                <a:gd name="connsiteY4" fmla="*/ 9144 h 2389613"/>
                <a:gd name="connsiteX5" fmla="*/ 1194895 w 2389917"/>
                <a:gd name="connsiteY5" fmla="*/ 305562 h 2389613"/>
                <a:gd name="connsiteX6" fmla="*/ 2084149 w 2389917"/>
                <a:gd name="connsiteY6" fmla="*/ 1194688 h 2389613"/>
                <a:gd name="connsiteX7" fmla="*/ 1194895 w 2389917"/>
                <a:gd name="connsiteY7" fmla="*/ 2083943 h 2389613"/>
                <a:gd name="connsiteX8" fmla="*/ 305768 w 2389917"/>
                <a:gd name="connsiteY8" fmla="*/ 1194688 h 2389613"/>
                <a:gd name="connsiteX9" fmla="*/ 349329 w 2389917"/>
                <a:gd name="connsiteY9" fmla="*/ 919988 h 2389613"/>
                <a:gd name="connsiteX10" fmla="*/ 67389 w 2389917"/>
                <a:gd name="connsiteY10" fmla="*/ 828294 h 2389613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  <a:cxn ang="5">
                  <a:pos x="connsiteX5" y="connsiteY5"/>
                </a:cxn>
                <a:cxn ang="6">
                  <a:pos x="connsiteX6" y="connsiteY6"/>
                </a:cxn>
                <a:cxn ang="7">
                  <a:pos x="connsiteX7" y="connsiteY7"/>
                </a:cxn>
                <a:cxn ang="8">
                  <a:pos x="connsiteX8" y="connsiteY8"/>
                </a:cxn>
                <a:cxn ang="9">
                  <a:pos x="connsiteX9" y="connsiteY9"/>
                </a:cxn>
                <a:cxn ang="10">
                  <a:pos x="connsiteX10" y="connsiteY10"/>
                </a:cxn>
              </a:cxnLst>
              <a:rect l="l" t="t" r="r" b="b"/>
              <a:pathLst>
                <a:path w="2389917" h="2389613">
                  <a:moveTo>
                    <a:pt x="67389" y="828294"/>
                  </a:moveTo>
                  <a:cubicBezTo>
                    <a:pt x="-134921" y="1451101"/>
                    <a:pt x="205819" y="2119883"/>
                    <a:pt x="828627" y="2322194"/>
                  </a:cubicBezTo>
                  <a:cubicBezTo>
                    <a:pt x="1451308" y="2524582"/>
                    <a:pt x="2120217" y="2183764"/>
                    <a:pt x="2322528" y="1561083"/>
                  </a:cubicBezTo>
                  <a:cubicBezTo>
                    <a:pt x="2524839" y="938402"/>
                    <a:pt x="2184098" y="269494"/>
                    <a:pt x="1561290" y="67183"/>
                  </a:cubicBezTo>
                  <a:cubicBezTo>
                    <a:pt x="1443053" y="28702"/>
                    <a:pt x="1319355" y="9144"/>
                    <a:pt x="1194895" y="9144"/>
                  </a:cubicBezTo>
                  <a:lnTo>
                    <a:pt x="1194895" y="305562"/>
                  </a:lnTo>
                  <a:cubicBezTo>
                    <a:pt x="1686004" y="305562"/>
                    <a:pt x="2084149" y="703580"/>
                    <a:pt x="2084149" y="1194688"/>
                  </a:cubicBezTo>
                  <a:cubicBezTo>
                    <a:pt x="2084149" y="1685798"/>
                    <a:pt x="1686004" y="2083943"/>
                    <a:pt x="1194895" y="2083943"/>
                  </a:cubicBezTo>
                  <a:cubicBezTo>
                    <a:pt x="703913" y="2083943"/>
                    <a:pt x="305768" y="1685798"/>
                    <a:pt x="305768" y="1194688"/>
                  </a:cubicBezTo>
                  <a:cubicBezTo>
                    <a:pt x="305768" y="1101344"/>
                    <a:pt x="320500" y="1008633"/>
                    <a:pt x="349329" y="919988"/>
                  </a:cubicBezTo>
                  <a:lnTo>
                    <a:pt x="67389" y="828294"/>
                  </a:lnTo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FFFFFF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Freeform 3"/>
            <p:cNvSpPr/>
            <p:nvPr/>
          </p:nvSpPr>
          <p:spPr>
            <a:xfrm>
              <a:off x="1367883" y="2789989"/>
              <a:ext cx="1127506" cy="910844"/>
            </a:xfrm>
            <a:custGeom>
              <a:avLst/>
              <a:gdLst>
                <a:gd name="connsiteX0" fmla="*/ 1127506 w 1127506"/>
                <a:gd name="connsiteY0" fmla="*/ 0 h 910844"/>
                <a:gd name="connsiteX1" fmla="*/ 0 w 1127506"/>
                <a:gd name="connsiteY1" fmla="*/ 819150 h 910844"/>
                <a:gd name="connsiteX2" fmla="*/ 281940 w 1127506"/>
                <a:gd name="connsiteY2" fmla="*/ 910844 h 910844"/>
                <a:gd name="connsiteX3" fmla="*/ 1127506 w 1127506"/>
                <a:gd name="connsiteY3" fmla="*/ 296418 h 910844"/>
                <a:gd name="connsiteX4" fmla="*/ 1127506 w 1127506"/>
                <a:gd name="connsiteY4" fmla="*/ 0 h 910844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</a:cxnLst>
              <a:rect l="l" t="t" r="r" b="b"/>
              <a:pathLst>
                <a:path w="1127506" h="910844">
                  <a:moveTo>
                    <a:pt x="1127506" y="0"/>
                  </a:moveTo>
                  <a:cubicBezTo>
                    <a:pt x="613918" y="0"/>
                    <a:pt x="158749" y="330707"/>
                    <a:pt x="0" y="819150"/>
                  </a:cubicBezTo>
                  <a:lnTo>
                    <a:pt x="281940" y="910844"/>
                  </a:lnTo>
                  <a:cubicBezTo>
                    <a:pt x="400938" y="544449"/>
                    <a:pt x="742315" y="296418"/>
                    <a:pt x="1127506" y="296418"/>
                  </a:cubicBezTo>
                  <a:lnTo>
                    <a:pt x="1127506" y="0"/>
                  </a:lnTo>
                </a:path>
              </a:pathLst>
            </a:custGeom>
            <a:solidFill>
              <a:srgbClr val="FFF600">
                <a:alpha val="100000"/>
              </a:srgbClr>
            </a:solidFill>
            <a:ln w="12700">
              <a:solidFill>
                <a:srgbClr val="000000">
                  <a:alpha val="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Freeform 3"/>
            <p:cNvSpPr/>
            <p:nvPr/>
          </p:nvSpPr>
          <p:spPr>
            <a:xfrm>
              <a:off x="1358738" y="2780845"/>
              <a:ext cx="1145794" cy="929132"/>
            </a:xfrm>
            <a:custGeom>
              <a:avLst/>
              <a:gdLst>
                <a:gd name="connsiteX0" fmla="*/ 1136650 w 1145794"/>
                <a:gd name="connsiteY0" fmla="*/ 9144 h 929132"/>
                <a:gd name="connsiteX1" fmla="*/ 9144 w 1145794"/>
                <a:gd name="connsiteY1" fmla="*/ 828294 h 929132"/>
                <a:gd name="connsiteX2" fmla="*/ 291084 w 1145794"/>
                <a:gd name="connsiteY2" fmla="*/ 919988 h 929132"/>
                <a:gd name="connsiteX3" fmla="*/ 1136650 w 1145794"/>
                <a:gd name="connsiteY3" fmla="*/ 305562 h 929132"/>
                <a:gd name="connsiteX4" fmla="*/ 1136650 w 1145794"/>
                <a:gd name="connsiteY4" fmla="*/ 9144 h 929132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</a:cxnLst>
              <a:rect l="l" t="t" r="r" b="b"/>
              <a:pathLst>
                <a:path w="1145794" h="929132">
                  <a:moveTo>
                    <a:pt x="1136650" y="9144"/>
                  </a:moveTo>
                  <a:cubicBezTo>
                    <a:pt x="623062" y="9144"/>
                    <a:pt x="167893" y="339851"/>
                    <a:pt x="9144" y="828294"/>
                  </a:cubicBezTo>
                  <a:lnTo>
                    <a:pt x="291084" y="919988"/>
                  </a:lnTo>
                  <a:cubicBezTo>
                    <a:pt x="410083" y="553593"/>
                    <a:pt x="751459" y="305562"/>
                    <a:pt x="1136650" y="305562"/>
                  </a:cubicBezTo>
                  <a:lnTo>
                    <a:pt x="1136650" y="9144"/>
                  </a:lnTo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FFFFFF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Freeform 3"/>
            <p:cNvSpPr/>
            <p:nvPr/>
          </p:nvSpPr>
          <p:spPr>
            <a:xfrm>
              <a:off x="2095085" y="5292397"/>
              <a:ext cx="76200" cy="76200"/>
            </a:xfrm>
            <a:custGeom>
              <a:avLst/>
              <a:gdLst>
                <a:gd name="connsiteX0" fmla="*/ 0 w 76200"/>
                <a:gd name="connsiteY0" fmla="*/ 76200 h 76200"/>
                <a:gd name="connsiteX1" fmla="*/ 76200 w 76200"/>
                <a:gd name="connsiteY1" fmla="*/ 76200 h 76200"/>
                <a:gd name="connsiteX2" fmla="*/ 76200 w 76200"/>
                <a:gd name="connsiteY2" fmla="*/ 0 h 76200"/>
                <a:gd name="connsiteX3" fmla="*/ 0 w 76200"/>
                <a:gd name="connsiteY3" fmla="*/ 0 h 76200"/>
                <a:gd name="connsiteX4" fmla="*/ 0 w 76200"/>
                <a:gd name="connsiteY4" fmla="*/ 76200 h 76200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0" y="76200"/>
                  </a:moveTo>
                  <a:lnTo>
                    <a:pt x="76200" y="76200"/>
                  </a:lnTo>
                  <a:lnTo>
                    <a:pt x="76200" y="0"/>
                  </a:lnTo>
                  <a:lnTo>
                    <a:pt x="0" y="0"/>
                  </a:lnTo>
                  <a:lnTo>
                    <a:pt x="0" y="76200"/>
                  </a:lnTo>
                </a:path>
              </a:pathLst>
            </a:custGeom>
            <a:solidFill>
              <a:srgbClr val="B2D234">
                <a:alpha val="100000"/>
              </a:srgbClr>
            </a:solidFill>
            <a:ln w="12700">
              <a:solidFill>
                <a:srgbClr val="000000">
                  <a:alpha val="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Freeform 3"/>
            <p:cNvSpPr/>
            <p:nvPr/>
          </p:nvSpPr>
          <p:spPr>
            <a:xfrm>
              <a:off x="2085941" y="5283253"/>
              <a:ext cx="94488" cy="94488"/>
            </a:xfrm>
            <a:custGeom>
              <a:avLst/>
              <a:gdLst>
                <a:gd name="connsiteX0" fmla="*/ 9144 w 94488"/>
                <a:gd name="connsiteY0" fmla="*/ 85344 h 94488"/>
                <a:gd name="connsiteX1" fmla="*/ 85344 w 94488"/>
                <a:gd name="connsiteY1" fmla="*/ 85344 h 94488"/>
                <a:gd name="connsiteX2" fmla="*/ 85344 w 94488"/>
                <a:gd name="connsiteY2" fmla="*/ 9144 h 94488"/>
                <a:gd name="connsiteX3" fmla="*/ 9144 w 94488"/>
                <a:gd name="connsiteY3" fmla="*/ 9144 h 94488"/>
                <a:gd name="connsiteX4" fmla="*/ 9144 w 94488"/>
                <a:gd name="connsiteY4" fmla="*/ 85344 h 94488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</a:cxnLst>
              <a:rect l="l" t="t" r="r" b="b"/>
              <a:pathLst>
                <a:path w="94488" h="94488">
                  <a:moveTo>
                    <a:pt x="9144" y="85344"/>
                  </a:moveTo>
                  <a:lnTo>
                    <a:pt x="85344" y="85344"/>
                  </a:lnTo>
                  <a:lnTo>
                    <a:pt x="85344" y="9144"/>
                  </a:lnTo>
                  <a:lnTo>
                    <a:pt x="9144" y="9144"/>
                  </a:lnTo>
                  <a:lnTo>
                    <a:pt x="9144" y="85344"/>
                  </a:lnTo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FFFFFF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Freeform 3"/>
            <p:cNvSpPr/>
            <p:nvPr/>
          </p:nvSpPr>
          <p:spPr>
            <a:xfrm>
              <a:off x="2526376" y="5292397"/>
              <a:ext cx="77724" cy="76200"/>
            </a:xfrm>
            <a:custGeom>
              <a:avLst/>
              <a:gdLst>
                <a:gd name="connsiteX0" fmla="*/ 0 w 77724"/>
                <a:gd name="connsiteY0" fmla="*/ 76200 h 76200"/>
                <a:gd name="connsiteX1" fmla="*/ 77724 w 77724"/>
                <a:gd name="connsiteY1" fmla="*/ 76200 h 76200"/>
                <a:gd name="connsiteX2" fmla="*/ 77724 w 77724"/>
                <a:gd name="connsiteY2" fmla="*/ 0 h 76200"/>
                <a:gd name="connsiteX3" fmla="*/ 0 w 77724"/>
                <a:gd name="connsiteY3" fmla="*/ 0 h 76200"/>
                <a:gd name="connsiteX4" fmla="*/ 0 w 77724"/>
                <a:gd name="connsiteY4" fmla="*/ 76200 h 76200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</a:cxnLst>
              <a:rect l="l" t="t" r="r" b="b"/>
              <a:pathLst>
                <a:path w="77724" h="76200">
                  <a:moveTo>
                    <a:pt x="0" y="76200"/>
                  </a:moveTo>
                  <a:lnTo>
                    <a:pt x="77724" y="76200"/>
                  </a:lnTo>
                  <a:lnTo>
                    <a:pt x="77724" y="0"/>
                  </a:lnTo>
                  <a:lnTo>
                    <a:pt x="0" y="0"/>
                  </a:lnTo>
                  <a:lnTo>
                    <a:pt x="0" y="76200"/>
                  </a:lnTo>
                </a:path>
              </a:pathLst>
            </a:custGeom>
            <a:solidFill>
              <a:srgbClr val="FFF600">
                <a:alpha val="100000"/>
              </a:srgbClr>
            </a:solidFill>
            <a:ln w="12700">
              <a:solidFill>
                <a:srgbClr val="000000">
                  <a:alpha val="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Freeform 3"/>
            <p:cNvSpPr/>
            <p:nvPr/>
          </p:nvSpPr>
          <p:spPr>
            <a:xfrm>
              <a:off x="2517232" y="5283253"/>
              <a:ext cx="96012" cy="94488"/>
            </a:xfrm>
            <a:custGeom>
              <a:avLst/>
              <a:gdLst>
                <a:gd name="connsiteX0" fmla="*/ 9144 w 96012"/>
                <a:gd name="connsiteY0" fmla="*/ 85344 h 94488"/>
                <a:gd name="connsiteX1" fmla="*/ 86868 w 96012"/>
                <a:gd name="connsiteY1" fmla="*/ 85344 h 94488"/>
                <a:gd name="connsiteX2" fmla="*/ 86868 w 96012"/>
                <a:gd name="connsiteY2" fmla="*/ 9144 h 94488"/>
                <a:gd name="connsiteX3" fmla="*/ 9144 w 96012"/>
                <a:gd name="connsiteY3" fmla="*/ 9144 h 94488"/>
                <a:gd name="connsiteX4" fmla="*/ 9144 w 96012"/>
                <a:gd name="connsiteY4" fmla="*/ 85344 h 94488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</a:cxnLst>
              <a:rect l="l" t="t" r="r" b="b"/>
              <a:pathLst>
                <a:path w="96012" h="94488">
                  <a:moveTo>
                    <a:pt x="9144" y="85344"/>
                  </a:moveTo>
                  <a:lnTo>
                    <a:pt x="86868" y="85344"/>
                  </a:lnTo>
                  <a:lnTo>
                    <a:pt x="86868" y="9144"/>
                  </a:lnTo>
                  <a:lnTo>
                    <a:pt x="9144" y="9144"/>
                  </a:lnTo>
                  <a:lnTo>
                    <a:pt x="9144" y="85344"/>
                  </a:lnTo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FFFFFF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TextBox 1"/>
            <p:cNvSpPr txBox="1"/>
            <p:nvPr/>
          </p:nvSpPr>
          <p:spPr>
            <a:xfrm>
              <a:off x="2199225" y="5263950"/>
              <a:ext cx="213200" cy="188000"/>
            </a:xfrm>
            <a:prstGeom prst="rect">
              <a:avLst/>
            </a:prstGeom>
            <a:noFill/>
          </p:spPr>
          <p:txBody>
            <a:bodyPr wrap="none" lIns="0" tIns="0" rIns="0" rtlCol="0">
              <a:spAutoFit/>
            </a:bodyPr>
            <a:lstStyle/>
            <a:p>
              <a:pPr>
                <a:lnSpc>
                  <a:spcPts val="1100"/>
                </a:lnSpc>
                <a:tabLst/>
              </a:pPr>
              <a:r>
                <a:rPr lang="en-US" altLang="zh-CN" sz="1200" dirty="0">
                  <a:solidFill>
                    <a:srgbClr val="595959"/>
                  </a:solidFill>
                  <a:latin typeface="Times New Roman" pitchFamily="18" charset="0"/>
                  <a:cs typeface="Times New Roman" pitchFamily="18" charset="0"/>
                </a:rPr>
                <a:t>V</a:t>
              </a:r>
              <a:r>
                <a:rPr lang="en-US" altLang="zh-CN" sz="1200">
                  <a:solidFill>
                    <a:srgbClr val="595959"/>
                  </a:solidFill>
                  <a:latin typeface="Times New Roman" pitchFamily="18" charset="0"/>
                  <a:cs typeface="Times New Roman" pitchFamily="18" charset="0"/>
                </a:rPr>
                <a:t>R</a:t>
              </a:r>
              <a:endParaRPr lang="en-US" altLang="zh-CN" sz="1200" dirty="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6" name="TextBox 1"/>
            <p:cNvSpPr txBox="1"/>
            <p:nvPr/>
          </p:nvSpPr>
          <p:spPr>
            <a:xfrm>
              <a:off x="2631025" y="5263950"/>
              <a:ext cx="203200" cy="139700"/>
            </a:xfrm>
            <a:prstGeom prst="rect">
              <a:avLst/>
            </a:prstGeom>
            <a:noFill/>
          </p:spPr>
          <p:txBody>
            <a:bodyPr wrap="none" lIns="0" tIns="0" rIns="0" rtlCol="0">
              <a:spAutoFit/>
            </a:bodyPr>
            <a:lstStyle/>
            <a:p>
              <a:pPr>
                <a:lnSpc>
                  <a:spcPts val="1100"/>
                </a:lnSpc>
                <a:tabLst/>
              </a:pPr>
              <a:r>
                <a:rPr lang="en-US" altLang="zh-CN" sz="1200" dirty="0">
                  <a:solidFill>
                    <a:srgbClr val="595959"/>
                  </a:solidFill>
                  <a:latin typeface="Times New Roman" pitchFamily="18" charset="0"/>
                  <a:cs typeface="Times New Roman" pitchFamily="18" charset="0"/>
                </a:rPr>
                <a:t>AR</a:t>
              </a:r>
            </a:p>
          </p:txBody>
        </p:sp>
      </p:grpSp>
      <p:sp>
        <p:nvSpPr>
          <p:cNvPr id="17" name="TextBox 1"/>
          <p:cNvSpPr txBox="1"/>
          <p:nvPr/>
        </p:nvSpPr>
        <p:spPr>
          <a:xfrm>
            <a:off x="179695" y="919371"/>
            <a:ext cx="8964305" cy="10618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tabLst>
                <a:tab pos="482600" algn="l"/>
                <a:tab pos="1460500" algn="l"/>
                <a:tab pos="2235200" algn="l"/>
              </a:tabLst>
              <a:defRPr sz="1400" b="1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en-US" altLang="zh-CN"/>
              <a:t>尽管目前</a:t>
            </a:r>
            <a:r>
              <a:rPr lang="en-US" altLang="zh-CN" dirty="0"/>
              <a:t>VR/AR行业都处于起步阶段，但整个市场未来增长潜力巨大：根据Digi Capital预测至2020年，全球AR与</a:t>
            </a:r>
            <a:r>
              <a:rPr lang="en-US" altLang="zh-CN"/>
              <a:t>VR市场规模将达到</a:t>
            </a:r>
            <a:r>
              <a:rPr lang="en-US" altLang="zh-CN" dirty="0"/>
              <a:t>1500亿美元，而根据市场研究机构BI Intelligence的统计，2020仅年头戴式VR硬件市场规模将达到</a:t>
            </a:r>
            <a:r>
              <a:rPr lang="en-US" altLang="zh-CN"/>
              <a:t>28亿美元</a:t>
            </a:r>
            <a:r>
              <a:rPr lang="en-US" altLang="zh-CN" dirty="0"/>
              <a:t>，未来5年复合增长率超过100%。</a:t>
            </a:r>
          </a:p>
        </p:txBody>
      </p:sp>
      <p:sp>
        <p:nvSpPr>
          <p:cNvPr id="19" name="TextBox 1"/>
          <p:cNvSpPr txBox="1"/>
          <p:nvPr/>
        </p:nvSpPr>
        <p:spPr>
          <a:xfrm>
            <a:off x="6092698" y="4863668"/>
            <a:ext cx="429605" cy="1999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en-US" altLang="zh-CN" sz="996" dirty="0">
                <a:solidFill>
                  <a:schemeClr val="accent1"/>
                </a:solidFill>
                <a:latin typeface="微软雅黑" pitchFamily="18" charset="0"/>
                <a:cs typeface="微软雅黑" pitchFamily="18" charset="0"/>
              </a:rPr>
              <a:t>2015年</a:t>
            </a:r>
          </a:p>
        </p:txBody>
      </p:sp>
      <p:sp>
        <p:nvSpPr>
          <p:cNvPr id="20" name="TextBox 1"/>
          <p:cNvSpPr txBox="1"/>
          <p:nvPr/>
        </p:nvSpPr>
        <p:spPr>
          <a:xfrm>
            <a:off x="7502398" y="4889068"/>
            <a:ext cx="429605" cy="1999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en-US" altLang="zh-CN" sz="996" dirty="0">
                <a:solidFill>
                  <a:schemeClr val="accent1"/>
                </a:solidFill>
                <a:latin typeface="微软雅黑" pitchFamily="18" charset="0"/>
                <a:cs typeface="微软雅黑" pitchFamily="18" charset="0"/>
              </a:rPr>
              <a:t>2020年</a:t>
            </a:r>
          </a:p>
        </p:txBody>
      </p:sp>
      <p:sp>
        <p:nvSpPr>
          <p:cNvPr id="21" name="TextBox 1"/>
          <p:cNvSpPr txBox="1"/>
          <p:nvPr/>
        </p:nvSpPr>
        <p:spPr>
          <a:xfrm>
            <a:off x="5524500" y="2273300"/>
            <a:ext cx="2888611" cy="140551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>
                <a:tab pos="698500" algn="l"/>
                <a:tab pos="1892300" algn="l"/>
              </a:tabLst>
            </a:pPr>
            <a:r>
              <a:rPr lang="en-US" altLang="zh-CN" sz="1200" b="1" dirty="0">
                <a:solidFill>
                  <a:schemeClr val="accent1"/>
                </a:solidFill>
                <a:latin typeface="微软雅黑" pitchFamily="18" charset="0"/>
                <a:cs typeface="微软雅黑" pitchFamily="18" charset="0"/>
              </a:rPr>
              <a:t>2015-2020年世界头戴式VR硬件市场规模</a:t>
            </a:r>
          </a:p>
          <a:p>
            <a:pPr>
              <a:lnSpc>
                <a:spcPts val="1000"/>
              </a:lnSpc>
            </a:pPr>
            <a:endParaRPr lang="en-US" altLang="zh-CN" dirty="0">
              <a:solidFill>
                <a:schemeClr val="accent1"/>
              </a:solidFill>
            </a:endParaRPr>
          </a:p>
          <a:p>
            <a:pPr>
              <a:lnSpc>
                <a:spcPts val="1000"/>
              </a:lnSpc>
            </a:pPr>
            <a:endParaRPr lang="en-US" altLang="zh-CN" dirty="0">
              <a:solidFill>
                <a:schemeClr val="accent1"/>
              </a:solidFill>
            </a:endParaRPr>
          </a:p>
          <a:p>
            <a:pPr>
              <a:lnSpc>
                <a:spcPts val="1000"/>
              </a:lnSpc>
            </a:pPr>
            <a:endParaRPr lang="en-US" altLang="zh-CN" dirty="0">
              <a:solidFill>
                <a:schemeClr val="accent1"/>
              </a:solidFill>
            </a:endParaRPr>
          </a:p>
          <a:p>
            <a:pPr>
              <a:lnSpc>
                <a:spcPts val="1000"/>
              </a:lnSpc>
            </a:pPr>
            <a:endParaRPr lang="en-US" altLang="zh-CN" dirty="0">
              <a:solidFill>
                <a:schemeClr val="accent1"/>
              </a:solidFill>
            </a:endParaRPr>
          </a:p>
          <a:p>
            <a:pPr>
              <a:lnSpc>
                <a:spcPts val="1900"/>
              </a:lnSpc>
              <a:tabLst>
                <a:tab pos="698500" algn="l"/>
                <a:tab pos="1892300" algn="l"/>
              </a:tabLst>
            </a:pPr>
            <a:r>
              <a:rPr lang="en-US" altLang="zh-CN" dirty="0">
                <a:solidFill>
                  <a:schemeClr val="accent1"/>
                </a:solidFill>
              </a:rPr>
              <a:t>		</a:t>
            </a:r>
            <a:r>
              <a:rPr lang="en-US" altLang="zh-CN" sz="1200" b="1" dirty="0">
                <a:solidFill>
                  <a:schemeClr val="accent1"/>
                </a:solidFill>
                <a:latin typeface="微软雅黑" pitchFamily="18" charset="0"/>
                <a:cs typeface="微软雅黑" pitchFamily="18" charset="0"/>
              </a:rPr>
              <a:t>28亿</a:t>
            </a:r>
          </a:p>
          <a:p>
            <a:pPr>
              <a:lnSpc>
                <a:spcPts val="1000"/>
              </a:lnSpc>
            </a:pPr>
            <a:endParaRPr lang="en-US" altLang="zh-CN" dirty="0">
              <a:solidFill>
                <a:schemeClr val="accent1"/>
              </a:solidFill>
            </a:endParaRPr>
          </a:p>
          <a:p>
            <a:pPr>
              <a:lnSpc>
                <a:spcPts val="2200"/>
              </a:lnSpc>
              <a:tabLst>
                <a:tab pos="698500" algn="l"/>
                <a:tab pos="1892300" algn="l"/>
              </a:tabLst>
            </a:pPr>
            <a:r>
              <a:rPr lang="en-US" altLang="zh-CN" dirty="0">
                <a:solidFill>
                  <a:schemeClr val="accent1"/>
                </a:solidFill>
              </a:rPr>
              <a:t>	</a:t>
            </a:r>
            <a:r>
              <a:rPr lang="en-US" altLang="zh-CN" sz="1200" b="1" dirty="0">
                <a:solidFill>
                  <a:schemeClr val="accent1"/>
                </a:solidFill>
                <a:latin typeface="微软雅黑" pitchFamily="18" charset="0"/>
                <a:cs typeface="微软雅黑" pitchFamily="18" charset="0"/>
              </a:rPr>
              <a:t>CAGR</a:t>
            </a:r>
          </a:p>
        </p:txBody>
      </p:sp>
      <p:sp>
        <p:nvSpPr>
          <p:cNvPr id="22" name="TextBox 1"/>
          <p:cNvSpPr txBox="1"/>
          <p:nvPr/>
        </p:nvSpPr>
        <p:spPr>
          <a:xfrm>
            <a:off x="1926120" y="2959502"/>
            <a:ext cx="4465966" cy="186717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>
                <a:tab pos="1765300" algn="l"/>
                <a:tab pos="3695700" algn="l"/>
                <a:tab pos="4000500" algn="l"/>
              </a:tabLst>
            </a:pPr>
            <a:r>
              <a:rPr lang="en-US" altLang="zh-CN" dirty="0">
                <a:solidFill>
                  <a:schemeClr val="accent1"/>
                </a:solidFill>
              </a:rPr>
              <a:t>			</a:t>
            </a:r>
            <a:r>
              <a:rPr lang="en-US" altLang="zh-CN" sz="1200" b="1" dirty="0">
                <a:solidFill>
                  <a:schemeClr val="accent1"/>
                </a:solidFill>
                <a:latin typeface="微软雅黑" pitchFamily="18" charset="0"/>
                <a:cs typeface="微软雅黑" pitchFamily="18" charset="0"/>
              </a:rPr>
              <a:t>137%</a:t>
            </a:r>
          </a:p>
          <a:p>
            <a:pPr>
              <a:lnSpc>
                <a:spcPts val="1000"/>
              </a:lnSpc>
            </a:pPr>
            <a:endParaRPr lang="en-US" altLang="zh-CN" dirty="0">
              <a:solidFill>
                <a:schemeClr val="accent1"/>
              </a:solidFill>
            </a:endParaRPr>
          </a:p>
          <a:p>
            <a:pPr>
              <a:lnSpc>
                <a:spcPts val="1400"/>
              </a:lnSpc>
              <a:tabLst>
                <a:tab pos="1765300" algn="l"/>
                <a:tab pos="3695700" algn="l"/>
                <a:tab pos="4000500" algn="l"/>
              </a:tabLst>
            </a:pPr>
            <a:r>
              <a:rPr lang="en-US" altLang="zh-CN" dirty="0">
                <a:solidFill>
                  <a:schemeClr val="accent1"/>
                </a:solidFill>
              </a:rPr>
              <a:t>	</a:t>
            </a:r>
            <a:r>
              <a:rPr lang="en-US" altLang="zh-CN" sz="996" b="1" dirty="0">
                <a:solidFill>
                  <a:schemeClr val="accent1"/>
                </a:solidFill>
                <a:latin typeface="微软雅黑" pitchFamily="18" charset="0"/>
                <a:cs typeface="微软雅黑" pitchFamily="18" charset="0"/>
              </a:rPr>
              <a:t>1200亿（AR）</a:t>
            </a:r>
          </a:p>
          <a:p>
            <a:pPr>
              <a:lnSpc>
                <a:spcPts val="2700"/>
              </a:lnSpc>
              <a:tabLst>
                <a:tab pos="1765300" algn="l"/>
                <a:tab pos="3695700" algn="l"/>
                <a:tab pos="4000500" algn="l"/>
              </a:tabLst>
            </a:pPr>
            <a:r>
              <a:rPr lang="en-US" altLang="zh-CN" sz="2004" b="1" dirty="0">
                <a:solidFill>
                  <a:schemeClr val="accent1"/>
                </a:solidFill>
                <a:latin typeface="微软雅黑" pitchFamily="18" charset="0"/>
                <a:cs typeface="微软雅黑" pitchFamily="18" charset="0"/>
              </a:rPr>
              <a:t>1500亿</a:t>
            </a:r>
          </a:p>
          <a:p>
            <a:pPr>
              <a:lnSpc>
                <a:spcPts val="1000"/>
              </a:lnSpc>
            </a:pPr>
            <a:endParaRPr lang="en-US" altLang="zh-CN" dirty="0">
              <a:solidFill>
                <a:schemeClr val="accent1"/>
              </a:solidFill>
            </a:endParaRPr>
          </a:p>
          <a:p>
            <a:pPr>
              <a:lnSpc>
                <a:spcPts val="1000"/>
              </a:lnSpc>
            </a:pPr>
            <a:endParaRPr lang="en-US" altLang="zh-CN" dirty="0">
              <a:solidFill>
                <a:schemeClr val="accent1"/>
              </a:solidFill>
            </a:endParaRPr>
          </a:p>
          <a:p>
            <a:pPr>
              <a:lnSpc>
                <a:spcPts val="1000"/>
              </a:lnSpc>
            </a:pPr>
            <a:endParaRPr lang="en-US" altLang="zh-CN" dirty="0">
              <a:solidFill>
                <a:schemeClr val="accent1"/>
              </a:solidFill>
            </a:endParaRPr>
          </a:p>
          <a:p>
            <a:pPr>
              <a:lnSpc>
                <a:spcPts val="1000"/>
              </a:lnSpc>
            </a:pPr>
            <a:endParaRPr lang="en-US" altLang="zh-CN" dirty="0">
              <a:solidFill>
                <a:schemeClr val="accent1"/>
              </a:solidFill>
            </a:endParaRPr>
          </a:p>
          <a:p>
            <a:pPr>
              <a:lnSpc>
                <a:spcPts val="1000"/>
              </a:lnSpc>
            </a:pPr>
            <a:endParaRPr lang="en-US" altLang="zh-CN" dirty="0">
              <a:solidFill>
                <a:schemeClr val="accent1"/>
              </a:solidFill>
            </a:endParaRPr>
          </a:p>
          <a:p>
            <a:pPr>
              <a:lnSpc>
                <a:spcPts val="1000"/>
              </a:lnSpc>
            </a:pPr>
            <a:endParaRPr lang="en-US" altLang="zh-CN" dirty="0">
              <a:solidFill>
                <a:schemeClr val="accent1"/>
              </a:solidFill>
            </a:endParaRPr>
          </a:p>
          <a:p>
            <a:pPr>
              <a:lnSpc>
                <a:spcPts val="1600"/>
              </a:lnSpc>
              <a:tabLst>
                <a:tab pos="1765300" algn="l"/>
                <a:tab pos="3695700" algn="l"/>
                <a:tab pos="4000500" algn="l"/>
              </a:tabLst>
            </a:pPr>
            <a:r>
              <a:rPr lang="en-US" altLang="zh-CN" dirty="0">
                <a:solidFill>
                  <a:schemeClr val="accent1"/>
                </a:solidFill>
              </a:rPr>
              <a:t>		</a:t>
            </a:r>
            <a:r>
              <a:rPr lang="en-US" altLang="zh-CN" sz="1200" b="1" u="sng" dirty="0">
                <a:solidFill>
                  <a:schemeClr val="accent1"/>
                </a:solidFill>
                <a:latin typeface="微软雅黑" pitchFamily="18" charset="0"/>
                <a:cs typeface="微软雅黑" pitchFamily="18" charset="0"/>
              </a:rPr>
              <a:t>0.37 亿</a:t>
            </a:r>
          </a:p>
        </p:txBody>
      </p:sp>
      <p:sp>
        <p:nvSpPr>
          <p:cNvPr id="23" name="TextBox 1"/>
          <p:cNvSpPr txBox="1"/>
          <p:nvPr/>
        </p:nvSpPr>
        <p:spPr>
          <a:xfrm>
            <a:off x="362529" y="2220234"/>
            <a:ext cx="2853345" cy="132856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>
                <a:tab pos="152400" algn="l"/>
                <a:tab pos="876300" algn="l"/>
              </a:tabLst>
            </a:pPr>
            <a:r>
              <a:rPr lang="en-US" altLang="zh-CN" dirty="0"/>
              <a:t>		</a:t>
            </a:r>
            <a:r>
              <a:rPr lang="en-US" altLang="zh-CN" sz="1200" b="1" dirty="0">
                <a:solidFill>
                  <a:schemeClr val="accent1"/>
                </a:solidFill>
                <a:latin typeface="微软雅黑" pitchFamily="18" charset="0"/>
                <a:cs typeface="微软雅黑" pitchFamily="18" charset="0"/>
              </a:rPr>
              <a:t>2020年世界AR/VR市场规模</a:t>
            </a:r>
          </a:p>
          <a:p>
            <a:pPr>
              <a:lnSpc>
                <a:spcPts val="1000"/>
              </a:lnSpc>
            </a:pPr>
            <a:endParaRPr lang="en-US" altLang="zh-CN" dirty="0">
              <a:solidFill>
                <a:schemeClr val="accent1"/>
              </a:solidFill>
            </a:endParaRPr>
          </a:p>
          <a:p>
            <a:pPr>
              <a:lnSpc>
                <a:spcPts val="1000"/>
              </a:lnSpc>
            </a:pPr>
            <a:endParaRPr lang="en-US" altLang="zh-CN" dirty="0">
              <a:solidFill>
                <a:schemeClr val="accent1"/>
              </a:solidFill>
            </a:endParaRPr>
          </a:p>
          <a:p>
            <a:pPr>
              <a:lnSpc>
                <a:spcPts val="1000"/>
              </a:lnSpc>
            </a:pPr>
            <a:endParaRPr lang="en-US" altLang="zh-CN" dirty="0">
              <a:solidFill>
                <a:schemeClr val="accent1"/>
              </a:solidFill>
            </a:endParaRPr>
          </a:p>
          <a:p>
            <a:pPr>
              <a:lnSpc>
                <a:spcPts val="1900"/>
              </a:lnSpc>
              <a:tabLst>
                <a:tab pos="152400" algn="l"/>
                <a:tab pos="876300" algn="l"/>
              </a:tabLst>
            </a:pPr>
            <a:r>
              <a:rPr lang="en-US" altLang="zh-CN" dirty="0">
                <a:solidFill>
                  <a:schemeClr val="accent1"/>
                </a:solidFill>
              </a:rPr>
              <a:t>	</a:t>
            </a:r>
            <a:r>
              <a:rPr lang="en-US" altLang="zh-CN" sz="996" dirty="0">
                <a:solidFill>
                  <a:schemeClr val="accent1"/>
                </a:solidFill>
                <a:latin typeface="微软雅黑" pitchFamily="18" charset="0"/>
                <a:cs typeface="微软雅黑" pitchFamily="18" charset="0"/>
              </a:rPr>
              <a:t>（单位：美元）</a:t>
            </a:r>
          </a:p>
          <a:p>
            <a:pPr>
              <a:lnSpc>
                <a:spcPts val="1000"/>
              </a:lnSpc>
            </a:pPr>
            <a:endParaRPr lang="en-US" altLang="zh-CN" dirty="0">
              <a:solidFill>
                <a:schemeClr val="accent1"/>
              </a:solidFill>
            </a:endParaRPr>
          </a:p>
          <a:p>
            <a:pPr>
              <a:lnSpc>
                <a:spcPts val="1000"/>
              </a:lnSpc>
            </a:pPr>
            <a:endParaRPr lang="en-US" altLang="zh-CN" dirty="0">
              <a:solidFill>
                <a:schemeClr val="accent1"/>
              </a:solidFill>
            </a:endParaRPr>
          </a:p>
          <a:p>
            <a:pPr>
              <a:lnSpc>
                <a:spcPts val="1600"/>
              </a:lnSpc>
              <a:tabLst>
                <a:tab pos="152400" algn="l"/>
                <a:tab pos="876300" algn="l"/>
              </a:tabLst>
            </a:pPr>
            <a:r>
              <a:rPr lang="en-US" altLang="zh-CN" sz="996" b="1" dirty="0">
                <a:solidFill>
                  <a:schemeClr val="accent1"/>
                </a:solidFill>
                <a:latin typeface="微软雅黑" pitchFamily="18" charset="0"/>
                <a:cs typeface="微软雅黑" pitchFamily="18" charset="0"/>
              </a:rPr>
              <a:t>300亿（VR）</a:t>
            </a:r>
          </a:p>
        </p:txBody>
      </p:sp>
      <p:sp>
        <p:nvSpPr>
          <p:cNvPr id="24" name="矩形 23"/>
          <p:cNvSpPr/>
          <p:nvPr/>
        </p:nvSpPr>
        <p:spPr>
          <a:xfrm>
            <a:off x="36030" y="171728"/>
            <a:ext cx="3262433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4000" b="1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未来市场规模</a:t>
            </a:r>
            <a:endParaRPr lang="en-US" altLang="zh-CN" sz="4000" b="1" dirty="0">
              <a:solidFill>
                <a:schemeClr val="accent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8734" y="92679"/>
            <a:ext cx="516557" cy="596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1946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3"/>
          <p:cNvSpPr/>
          <p:nvPr/>
        </p:nvSpPr>
        <p:spPr>
          <a:xfrm>
            <a:off x="225985" y="1491675"/>
            <a:ext cx="4038600" cy="464057"/>
          </a:xfrm>
          <a:custGeom>
            <a:avLst/>
            <a:gdLst>
              <a:gd name="connsiteX0" fmla="*/ 0 w 4038600"/>
              <a:gd name="connsiteY0" fmla="*/ 464057 h 464057"/>
              <a:gd name="connsiteX1" fmla="*/ 4038600 w 4038600"/>
              <a:gd name="connsiteY1" fmla="*/ 464057 h 464057"/>
              <a:gd name="connsiteX2" fmla="*/ 4038600 w 4038600"/>
              <a:gd name="connsiteY2" fmla="*/ 0 h 464057"/>
              <a:gd name="connsiteX3" fmla="*/ 0 w 4038600"/>
              <a:gd name="connsiteY3" fmla="*/ 0 h 464057"/>
              <a:gd name="connsiteX4" fmla="*/ 0 w 4038600"/>
              <a:gd name="connsiteY4" fmla="*/ 464057 h 46405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038600" h="464057">
                <a:moveTo>
                  <a:pt x="0" y="464057"/>
                </a:moveTo>
                <a:lnTo>
                  <a:pt x="4038600" y="464057"/>
                </a:lnTo>
                <a:lnTo>
                  <a:pt x="4038600" y="0"/>
                </a:lnTo>
                <a:lnTo>
                  <a:pt x="0" y="0"/>
                </a:lnTo>
                <a:lnTo>
                  <a:pt x="0" y="464057"/>
                </a:lnTo>
              </a:path>
            </a:pathLst>
          </a:custGeom>
          <a:solidFill>
            <a:srgbClr val="B2D234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225985" y="2419791"/>
            <a:ext cx="2019300" cy="464058"/>
          </a:xfrm>
          <a:custGeom>
            <a:avLst/>
            <a:gdLst>
              <a:gd name="connsiteX0" fmla="*/ 0 w 2019300"/>
              <a:gd name="connsiteY0" fmla="*/ 464058 h 464058"/>
              <a:gd name="connsiteX1" fmla="*/ 2019300 w 2019300"/>
              <a:gd name="connsiteY1" fmla="*/ 464058 h 464058"/>
              <a:gd name="connsiteX2" fmla="*/ 2019300 w 2019300"/>
              <a:gd name="connsiteY2" fmla="*/ 0 h 464058"/>
              <a:gd name="connsiteX3" fmla="*/ 0 w 2019300"/>
              <a:gd name="connsiteY3" fmla="*/ 0 h 464058"/>
              <a:gd name="connsiteX4" fmla="*/ 0 w 2019300"/>
              <a:gd name="connsiteY4" fmla="*/ 464058 h 46405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019300" h="464058">
                <a:moveTo>
                  <a:pt x="0" y="464058"/>
                </a:moveTo>
                <a:lnTo>
                  <a:pt x="2019300" y="464058"/>
                </a:lnTo>
                <a:lnTo>
                  <a:pt x="2019300" y="0"/>
                </a:lnTo>
                <a:lnTo>
                  <a:pt x="0" y="0"/>
                </a:lnTo>
                <a:lnTo>
                  <a:pt x="0" y="464058"/>
                </a:lnTo>
              </a:path>
            </a:pathLst>
          </a:custGeom>
          <a:solidFill>
            <a:srgbClr val="F2F2F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9" name="Freeform 3"/>
          <p:cNvSpPr/>
          <p:nvPr/>
        </p:nvSpPr>
        <p:spPr>
          <a:xfrm>
            <a:off x="2245285" y="2419791"/>
            <a:ext cx="2019300" cy="464058"/>
          </a:xfrm>
          <a:custGeom>
            <a:avLst/>
            <a:gdLst>
              <a:gd name="connsiteX0" fmla="*/ 0 w 2019300"/>
              <a:gd name="connsiteY0" fmla="*/ 464058 h 464058"/>
              <a:gd name="connsiteX1" fmla="*/ 2019300 w 2019300"/>
              <a:gd name="connsiteY1" fmla="*/ 464058 h 464058"/>
              <a:gd name="connsiteX2" fmla="*/ 2019300 w 2019300"/>
              <a:gd name="connsiteY2" fmla="*/ 0 h 464058"/>
              <a:gd name="connsiteX3" fmla="*/ 0 w 2019300"/>
              <a:gd name="connsiteY3" fmla="*/ 0 h 464058"/>
              <a:gd name="connsiteX4" fmla="*/ 0 w 2019300"/>
              <a:gd name="connsiteY4" fmla="*/ 464058 h 46405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019300" h="464058">
                <a:moveTo>
                  <a:pt x="0" y="464058"/>
                </a:moveTo>
                <a:lnTo>
                  <a:pt x="2019300" y="464058"/>
                </a:lnTo>
                <a:lnTo>
                  <a:pt x="2019300" y="0"/>
                </a:lnTo>
                <a:lnTo>
                  <a:pt x="0" y="0"/>
                </a:lnTo>
                <a:lnTo>
                  <a:pt x="0" y="464058"/>
                </a:lnTo>
              </a:path>
            </a:pathLst>
          </a:custGeom>
          <a:solidFill>
            <a:srgbClr val="F2F2F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10" name="Freeform 3"/>
          <p:cNvSpPr/>
          <p:nvPr/>
        </p:nvSpPr>
        <p:spPr>
          <a:xfrm>
            <a:off x="225985" y="1943395"/>
            <a:ext cx="2019300" cy="464058"/>
          </a:xfrm>
          <a:custGeom>
            <a:avLst/>
            <a:gdLst>
              <a:gd name="connsiteX0" fmla="*/ 0 w 2019300"/>
              <a:gd name="connsiteY0" fmla="*/ 464057 h 464058"/>
              <a:gd name="connsiteX1" fmla="*/ 2019300 w 2019300"/>
              <a:gd name="connsiteY1" fmla="*/ 464057 h 464058"/>
              <a:gd name="connsiteX2" fmla="*/ 2019300 w 2019300"/>
              <a:gd name="connsiteY2" fmla="*/ 0 h 464058"/>
              <a:gd name="connsiteX3" fmla="*/ 0 w 2019300"/>
              <a:gd name="connsiteY3" fmla="*/ 0 h 464058"/>
              <a:gd name="connsiteX4" fmla="*/ 0 w 2019300"/>
              <a:gd name="connsiteY4" fmla="*/ 464057 h 46405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019300" h="464058">
                <a:moveTo>
                  <a:pt x="0" y="464057"/>
                </a:moveTo>
                <a:lnTo>
                  <a:pt x="2019300" y="464057"/>
                </a:lnTo>
                <a:lnTo>
                  <a:pt x="2019300" y="0"/>
                </a:lnTo>
                <a:lnTo>
                  <a:pt x="0" y="0"/>
                </a:lnTo>
                <a:lnTo>
                  <a:pt x="0" y="464057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11" name="Freeform 3"/>
          <p:cNvSpPr/>
          <p:nvPr/>
        </p:nvSpPr>
        <p:spPr>
          <a:xfrm>
            <a:off x="2245285" y="1943395"/>
            <a:ext cx="2019300" cy="464058"/>
          </a:xfrm>
          <a:custGeom>
            <a:avLst/>
            <a:gdLst>
              <a:gd name="connsiteX0" fmla="*/ 0 w 2019300"/>
              <a:gd name="connsiteY0" fmla="*/ 464057 h 464058"/>
              <a:gd name="connsiteX1" fmla="*/ 2019300 w 2019300"/>
              <a:gd name="connsiteY1" fmla="*/ 464057 h 464058"/>
              <a:gd name="connsiteX2" fmla="*/ 2019300 w 2019300"/>
              <a:gd name="connsiteY2" fmla="*/ 0 h 464058"/>
              <a:gd name="connsiteX3" fmla="*/ 0 w 2019300"/>
              <a:gd name="connsiteY3" fmla="*/ 0 h 464058"/>
              <a:gd name="connsiteX4" fmla="*/ 0 w 2019300"/>
              <a:gd name="connsiteY4" fmla="*/ 464057 h 46405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019300" h="464058">
                <a:moveTo>
                  <a:pt x="0" y="464057"/>
                </a:moveTo>
                <a:lnTo>
                  <a:pt x="2019300" y="464057"/>
                </a:lnTo>
                <a:lnTo>
                  <a:pt x="2019300" y="0"/>
                </a:lnTo>
                <a:lnTo>
                  <a:pt x="0" y="0"/>
                </a:lnTo>
                <a:lnTo>
                  <a:pt x="0" y="464057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12" name="Freeform 3"/>
          <p:cNvSpPr/>
          <p:nvPr/>
        </p:nvSpPr>
        <p:spPr>
          <a:xfrm>
            <a:off x="235101" y="2395114"/>
            <a:ext cx="2019300" cy="464058"/>
          </a:xfrm>
          <a:custGeom>
            <a:avLst/>
            <a:gdLst>
              <a:gd name="connsiteX0" fmla="*/ 0 w 2019300"/>
              <a:gd name="connsiteY0" fmla="*/ 464058 h 464058"/>
              <a:gd name="connsiteX1" fmla="*/ 2019300 w 2019300"/>
              <a:gd name="connsiteY1" fmla="*/ 464058 h 464058"/>
              <a:gd name="connsiteX2" fmla="*/ 2019300 w 2019300"/>
              <a:gd name="connsiteY2" fmla="*/ 0 h 464058"/>
              <a:gd name="connsiteX3" fmla="*/ 0 w 2019300"/>
              <a:gd name="connsiteY3" fmla="*/ 0 h 464058"/>
              <a:gd name="connsiteX4" fmla="*/ 0 w 2019300"/>
              <a:gd name="connsiteY4" fmla="*/ 464058 h 46405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019300" h="464058">
                <a:moveTo>
                  <a:pt x="0" y="464058"/>
                </a:moveTo>
                <a:lnTo>
                  <a:pt x="2019300" y="464058"/>
                </a:lnTo>
                <a:lnTo>
                  <a:pt x="2019300" y="0"/>
                </a:lnTo>
                <a:lnTo>
                  <a:pt x="0" y="0"/>
                </a:lnTo>
                <a:lnTo>
                  <a:pt x="0" y="464058"/>
                </a:lnTo>
              </a:path>
            </a:pathLst>
          </a:custGeom>
          <a:solidFill>
            <a:srgbClr val="F2F2F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13" name="Freeform 3"/>
          <p:cNvSpPr/>
          <p:nvPr/>
        </p:nvSpPr>
        <p:spPr>
          <a:xfrm>
            <a:off x="2254401" y="2395114"/>
            <a:ext cx="2019300" cy="464058"/>
          </a:xfrm>
          <a:custGeom>
            <a:avLst/>
            <a:gdLst>
              <a:gd name="connsiteX0" fmla="*/ 0 w 2019300"/>
              <a:gd name="connsiteY0" fmla="*/ 464058 h 464058"/>
              <a:gd name="connsiteX1" fmla="*/ 2019300 w 2019300"/>
              <a:gd name="connsiteY1" fmla="*/ 464058 h 464058"/>
              <a:gd name="connsiteX2" fmla="*/ 2019300 w 2019300"/>
              <a:gd name="connsiteY2" fmla="*/ 0 h 464058"/>
              <a:gd name="connsiteX3" fmla="*/ 0 w 2019300"/>
              <a:gd name="connsiteY3" fmla="*/ 0 h 464058"/>
              <a:gd name="connsiteX4" fmla="*/ 0 w 2019300"/>
              <a:gd name="connsiteY4" fmla="*/ 464058 h 46405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019300" h="464058">
                <a:moveTo>
                  <a:pt x="0" y="464058"/>
                </a:moveTo>
                <a:lnTo>
                  <a:pt x="2019300" y="464058"/>
                </a:lnTo>
                <a:lnTo>
                  <a:pt x="2019300" y="0"/>
                </a:lnTo>
                <a:lnTo>
                  <a:pt x="0" y="0"/>
                </a:lnTo>
                <a:lnTo>
                  <a:pt x="0" y="464058"/>
                </a:lnTo>
              </a:path>
            </a:pathLst>
          </a:custGeom>
          <a:solidFill>
            <a:srgbClr val="F2F2F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14" name="Freeform 3"/>
          <p:cNvSpPr/>
          <p:nvPr/>
        </p:nvSpPr>
        <p:spPr>
          <a:xfrm>
            <a:off x="235101" y="2859173"/>
            <a:ext cx="2019300" cy="464058"/>
          </a:xfrm>
          <a:custGeom>
            <a:avLst/>
            <a:gdLst>
              <a:gd name="connsiteX0" fmla="*/ 0 w 2019300"/>
              <a:gd name="connsiteY0" fmla="*/ 464058 h 464058"/>
              <a:gd name="connsiteX1" fmla="*/ 2019300 w 2019300"/>
              <a:gd name="connsiteY1" fmla="*/ 464058 h 464058"/>
              <a:gd name="connsiteX2" fmla="*/ 2019300 w 2019300"/>
              <a:gd name="connsiteY2" fmla="*/ 0 h 464058"/>
              <a:gd name="connsiteX3" fmla="*/ 0 w 2019300"/>
              <a:gd name="connsiteY3" fmla="*/ 0 h 464058"/>
              <a:gd name="connsiteX4" fmla="*/ 0 w 2019300"/>
              <a:gd name="connsiteY4" fmla="*/ 464058 h 46405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019300" h="464058">
                <a:moveTo>
                  <a:pt x="0" y="464058"/>
                </a:moveTo>
                <a:lnTo>
                  <a:pt x="2019300" y="464058"/>
                </a:lnTo>
                <a:lnTo>
                  <a:pt x="2019300" y="0"/>
                </a:lnTo>
                <a:lnTo>
                  <a:pt x="0" y="0"/>
                </a:lnTo>
                <a:lnTo>
                  <a:pt x="0" y="464058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15" name="Freeform 3"/>
          <p:cNvSpPr/>
          <p:nvPr/>
        </p:nvSpPr>
        <p:spPr>
          <a:xfrm>
            <a:off x="2254401" y="2859173"/>
            <a:ext cx="2019300" cy="464058"/>
          </a:xfrm>
          <a:custGeom>
            <a:avLst/>
            <a:gdLst>
              <a:gd name="connsiteX0" fmla="*/ 0 w 2019300"/>
              <a:gd name="connsiteY0" fmla="*/ 464058 h 464058"/>
              <a:gd name="connsiteX1" fmla="*/ 2019300 w 2019300"/>
              <a:gd name="connsiteY1" fmla="*/ 464058 h 464058"/>
              <a:gd name="connsiteX2" fmla="*/ 2019300 w 2019300"/>
              <a:gd name="connsiteY2" fmla="*/ 0 h 464058"/>
              <a:gd name="connsiteX3" fmla="*/ 0 w 2019300"/>
              <a:gd name="connsiteY3" fmla="*/ 0 h 464058"/>
              <a:gd name="connsiteX4" fmla="*/ 0 w 2019300"/>
              <a:gd name="connsiteY4" fmla="*/ 464058 h 46405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019300" h="464058">
                <a:moveTo>
                  <a:pt x="0" y="464058"/>
                </a:moveTo>
                <a:lnTo>
                  <a:pt x="2019300" y="464058"/>
                </a:lnTo>
                <a:lnTo>
                  <a:pt x="2019300" y="0"/>
                </a:lnTo>
                <a:lnTo>
                  <a:pt x="0" y="0"/>
                </a:lnTo>
                <a:lnTo>
                  <a:pt x="0" y="464058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16" name="Freeform 3"/>
          <p:cNvSpPr/>
          <p:nvPr/>
        </p:nvSpPr>
        <p:spPr>
          <a:xfrm>
            <a:off x="235101" y="3323231"/>
            <a:ext cx="2019300" cy="464058"/>
          </a:xfrm>
          <a:custGeom>
            <a:avLst/>
            <a:gdLst>
              <a:gd name="connsiteX0" fmla="*/ 0 w 2019300"/>
              <a:gd name="connsiteY0" fmla="*/ 464057 h 464058"/>
              <a:gd name="connsiteX1" fmla="*/ 2019300 w 2019300"/>
              <a:gd name="connsiteY1" fmla="*/ 464057 h 464058"/>
              <a:gd name="connsiteX2" fmla="*/ 2019300 w 2019300"/>
              <a:gd name="connsiteY2" fmla="*/ 0 h 464058"/>
              <a:gd name="connsiteX3" fmla="*/ 0 w 2019300"/>
              <a:gd name="connsiteY3" fmla="*/ 0 h 464058"/>
              <a:gd name="connsiteX4" fmla="*/ 0 w 2019300"/>
              <a:gd name="connsiteY4" fmla="*/ 464057 h 46405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019300" h="464058">
                <a:moveTo>
                  <a:pt x="0" y="464057"/>
                </a:moveTo>
                <a:lnTo>
                  <a:pt x="2019300" y="464057"/>
                </a:lnTo>
                <a:lnTo>
                  <a:pt x="2019300" y="0"/>
                </a:lnTo>
                <a:lnTo>
                  <a:pt x="0" y="0"/>
                </a:lnTo>
                <a:lnTo>
                  <a:pt x="0" y="464057"/>
                </a:lnTo>
              </a:path>
            </a:pathLst>
          </a:custGeom>
          <a:solidFill>
            <a:srgbClr val="F2F2F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17" name="Freeform 3"/>
          <p:cNvSpPr/>
          <p:nvPr/>
        </p:nvSpPr>
        <p:spPr>
          <a:xfrm>
            <a:off x="2254401" y="3323231"/>
            <a:ext cx="2019300" cy="464058"/>
          </a:xfrm>
          <a:custGeom>
            <a:avLst/>
            <a:gdLst>
              <a:gd name="connsiteX0" fmla="*/ 0 w 2019300"/>
              <a:gd name="connsiteY0" fmla="*/ 464057 h 464058"/>
              <a:gd name="connsiteX1" fmla="*/ 2019300 w 2019300"/>
              <a:gd name="connsiteY1" fmla="*/ 464057 h 464058"/>
              <a:gd name="connsiteX2" fmla="*/ 2019300 w 2019300"/>
              <a:gd name="connsiteY2" fmla="*/ 0 h 464058"/>
              <a:gd name="connsiteX3" fmla="*/ 0 w 2019300"/>
              <a:gd name="connsiteY3" fmla="*/ 0 h 464058"/>
              <a:gd name="connsiteX4" fmla="*/ 0 w 2019300"/>
              <a:gd name="connsiteY4" fmla="*/ 464057 h 46405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019300" h="464058">
                <a:moveTo>
                  <a:pt x="0" y="464057"/>
                </a:moveTo>
                <a:lnTo>
                  <a:pt x="2019300" y="464057"/>
                </a:lnTo>
                <a:lnTo>
                  <a:pt x="2019300" y="0"/>
                </a:lnTo>
                <a:lnTo>
                  <a:pt x="0" y="0"/>
                </a:lnTo>
                <a:lnTo>
                  <a:pt x="0" y="464057"/>
                </a:lnTo>
              </a:path>
            </a:pathLst>
          </a:custGeom>
          <a:solidFill>
            <a:srgbClr val="F2F2F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18" name="Freeform 3"/>
          <p:cNvSpPr/>
          <p:nvPr/>
        </p:nvSpPr>
        <p:spPr>
          <a:xfrm>
            <a:off x="235101" y="3787250"/>
            <a:ext cx="2019300" cy="464058"/>
          </a:xfrm>
          <a:custGeom>
            <a:avLst/>
            <a:gdLst>
              <a:gd name="connsiteX0" fmla="*/ 0 w 2019300"/>
              <a:gd name="connsiteY0" fmla="*/ 464058 h 464058"/>
              <a:gd name="connsiteX1" fmla="*/ 2019300 w 2019300"/>
              <a:gd name="connsiteY1" fmla="*/ 464058 h 464058"/>
              <a:gd name="connsiteX2" fmla="*/ 2019300 w 2019300"/>
              <a:gd name="connsiteY2" fmla="*/ 0 h 464058"/>
              <a:gd name="connsiteX3" fmla="*/ 0 w 2019300"/>
              <a:gd name="connsiteY3" fmla="*/ 0 h 464058"/>
              <a:gd name="connsiteX4" fmla="*/ 0 w 2019300"/>
              <a:gd name="connsiteY4" fmla="*/ 464058 h 46405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019300" h="464058">
                <a:moveTo>
                  <a:pt x="0" y="464058"/>
                </a:moveTo>
                <a:lnTo>
                  <a:pt x="2019300" y="464058"/>
                </a:lnTo>
                <a:lnTo>
                  <a:pt x="2019300" y="0"/>
                </a:lnTo>
                <a:lnTo>
                  <a:pt x="0" y="0"/>
                </a:lnTo>
                <a:lnTo>
                  <a:pt x="0" y="464058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19" name="Freeform 3"/>
          <p:cNvSpPr/>
          <p:nvPr/>
        </p:nvSpPr>
        <p:spPr>
          <a:xfrm>
            <a:off x="2254401" y="3787250"/>
            <a:ext cx="2019300" cy="464058"/>
          </a:xfrm>
          <a:custGeom>
            <a:avLst/>
            <a:gdLst>
              <a:gd name="connsiteX0" fmla="*/ 0 w 2019300"/>
              <a:gd name="connsiteY0" fmla="*/ 464058 h 464058"/>
              <a:gd name="connsiteX1" fmla="*/ 2019300 w 2019300"/>
              <a:gd name="connsiteY1" fmla="*/ 464058 h 464058"/>
              <a:gd name="connsiteX2" fmla="*/ 2019300 w 2019300"/>
              <a:gd name="connsiteY2" fmla="*/ 0 h 464058"/>
              <a:gd name="connsiteX3" fmla="*/ 0 w 2019300"/>
              <a:gd name="connsiteY3" fmla="*/ 0 h 464058"/>
              <a:gd name="connsiteX4" fmla="*/ 0 w 2019300"/>
              <a:gd name="connsiteY4" fmla="*/ 464058 h 46405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019300" h="464058">
                <a:moveTo>
                  <a:pt x="0" y="464058"/>
                </a:moveTo>
                <a:lnTo>
                  <a:pt x="2019300" y="464058"/>
                </a:lnTo>
                <a:lnTo>
                  <a:pt x="2019300" y="0"/>
                </a:lnTo>
                <a:lnTo>
                  <a:pt x="0" y="0"/>
                </a:lnTo>
                <a:lnTo>
                  <a:pt x="0" y="464058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22" name="Freeform 3"/>
          <p:cNvSpPr/>
          <p:nvPr/>
        </p:nvSpPr>
        <p:spPr>
          <a:xfrm>
            <a:off x="2243325" y="1949383"/>
            <a:ext cx="93625" cy="2301925"/>
          </a:xfrm>
          <a:custGeom>
            <a:avLst/>
            <a:gdLst>
              <a:gd name="connsiteX0" fmla="*/ 6350 w 25400"/>
              <a:gd name="connsiteY0" fmla="*/ 6350 h 3725125"/>
              <a:gd name="connsiteX1" fmla="*/ 6350 w 25400"/>
              <a:gd name="connsiteY1" fmla="*/ 3718776 h 37251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3725125">
                <a:moveTo>
                  <a:pt x="6350" y="6350"/>
                </a:moveTo>
                <a:lnTo>
                  <a:pt x="6350" y="3718776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23" name="Freeform 3"/>
          <p:cNvSpPr/>
          <p:nvPr/>
        </p:nvSpPr>
        <p:spPr>
          <a:xfrm>
            <a:off x="5220045" y="3323231"/>
            <a:ext cx="3414522" cy="1343406"/>
          </a:xfrm>
          <a:custGeom>
            <a:avLst/>
            <a:gdLst>
              <a:gd name="connsiteX0" fmla="*/ 6350 w 3414522"/>
              <a:gd name="connsiteY0" fmla="*/ 228092 h 1343406"/>
              <a:gd name="connsiteX1" fmla="*/ 228219 w 3414522"/>
              <a:gd name="connsiteY1" fmla="*/ 6350 h 1343406"/>
              <a:gd name="connsiteX2" fmla="*/ 3186429 w 3414522"/>
              <a:gd name="connsiteY2" fmla="*/ 6350 h 1343406"/>
              <a:gd name="connsiteX3" fmla="*/ 3408172 w 3414522"/>
              <a:gd name="connsiteY3" fmla="*/ 228092 h 1343406"/>
              <a:gd name="connsiteX4" fmla="*/ 3408172 w 3414522"/>
              <a:gd name="connsiteY4" fmla="*/ 1115314 h 1343406"/>
              <a:gd name="connsiteX5" fmla="*/ 3186429 w 3414522"/>
              <a:gd name="connsiteY5" fmla="*/ 1337056 h 1343406"/>
              <a:gd name="connsiteX6" fmla="*/ 228219 w 3414522"/>
              <a:gd name="connsiteY6" fmla="*/ 1337056 h 1343406"/>
              <a:gd name="connsiteX7" fmla="*/ 6350 w 3414522"/>
              <a:gd name="connsiteY7" fmla="*/ 1115314 h 1343406"/>
              <a:gd name="connsiteX8" fmla="*/ 6350 w 3414522"/>
              <a:gd name="connsiteY8" fmla="*/ 228092 h 134340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3414522" h="1343406">
                <a:moveTo>
                  <a:pt x="6350" y="228092"/>
                </a:moveTo>
                <a:cubicBezTo>
                  <a:pt x="6350" y="105664"/>
                  <a:pt x="105664" y="6350"/>
                  <a:pt x="228219" y="6350"/>
                </a:cubicBezTo>
                <a:lnTo>
                  <a:pt x="3186429" y="6350"/>
                </a:lnTo>
                <a:cubicBezTo>
                  <a:pt x="3308985" y="6350"/>
                  <a:pt x="3408172" y="105664"/>
                  <a:pt x="3408172" y="228092"/>
                </a:cubicBezTo>
                <a:lnTo>
                  <a:pt x="3408172" y="1115314"/>
                </a:lnTo>
                <a:cubicBezTo>
                  <a:pt x="3408172" y="1237742"/>
                  <a:pt x="3308985" y="1337056"/>
                  <a:pt x="3186429" y="1337056"/>
                </a:cubicBezTo>
                <a:lnTo>
                  <a:pt x="228219" y="1337056"/>
                </a:lnTo>
                <a:cubicBezTo>
                  <a:pt x="105664" y="1337056"/>
                  <a:pt x="6350" y="1237742"/>
                  <a:pt x="6350" y="1115314"/>
                </a:cubicBezTo>
                <a:lnTo>
                  <a:pt x="6350" y="228092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829A23">
                <a:alpha val="100000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TextBox 1"/>
          <p:cNvSpPr txBox="1"/>
          <p:nvPr/>
        </p:nvSpPr>
        <p:spPr>
          <a:xfrm>
            <a:off x="956235" y="2123246"/>
            <a:ext cx="480901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>
                <a:tab pos="76200" algn="l"/>
                <a:tab pos="139700" algn="l"/>
              </a:tabLst>
            </a:pPr>
            <a:r>
              <a:rPr lang="en-US" altLang="zh-CN" dirty="0">
                <a:solidFill>
                  <a:schemeClr val="accent1"/>
                </a:solidFill>
              </a:rPr>
              <a:t>	</a:t>
            </a:r>
            <a:r>
              <a:rPr lang="en-US" altLang="zh-CN" sz="1056" dirty="0">
                <a:solidFill>
                  <a:schemeClr val="accent1"/>
                </a:solidFill>
                <a:latin typeface="微软雅黑" pitchFamily="18" charset="0"/>
                <a:cs typeface="微软雅黑" pitchFamily="18" charset="0"/>
              </a:rPr>
              <a:t>分辨率</a:t>
            </a:r>
          </a:p>
        </p:txBody>
      </p:sp>
      <p:sp>
        <p:nvSpPr>
          <p:cNvPr id="27" name="TextBox 1"/>
          <p:cNvSpPr txBox="1"/>
          <p:nvPr/>
        </p:nvSpPr>
        <p:spPr>
          <a:xfrm>
            <a:off x="2327835" y="2123246"/>
            <a:ext cx="859210" cy="23217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056">
                <a:solidFill>
                  <a:schemeClr val="accent1"/>
                </a:solidFill>
                <a:latin typeface="微软雅黑" pitchFamily="18" charset="0"/>
                <a:cs typeface="微软雅黑" pitchFamily="18" charset="0"/>
              </a:rPr>
              <a:t>1,200</a:t>
            </a:r>
            <a:r>
              <a:rPr lang="en-US" altLang="zh-CN" sz="1056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056" dirty="0">
                <a:solidFill>
                  <a:schemeClr val="accent1"/>
                </a:solidFill>
                <a:latin typeface="微软雅黑" pitchFamily="18" charset="0"/>
                <a:cs typeface="微软雅黑" pitchFamily="18" charset="0"/>
              </a:rPr>
              <a:t>X</a:t>
            </a:r>
            <a:r>
              <a:rPr lang="en-US" altLang="zh-CN" sz="1056" dirty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056" dirty="0">
                <a:solidFill>
                  <a:schemeClr val="accent1"/>
                </a:solidFill>
                <a:latin typeface="微软雅黑" pitchFamily="18" charset="0"/>
                <a:cs typeface="微软雅黑" pitchFamily="18" charset="0"/>
              </a:rPr>
              <a:t>1,080</a:t>
            </a:r>
          </a:p>
        </p:txBody>
      </p:sp>
      <p:sp>
        <p:nvSpPr>
          <p:cNvPr id="28" name="TextBox 1"/>
          <p:cNvSpPr txBox="1"/>
          <p:nvPr/>
        </p:nvSpPr>
        <p:spPr>
          <a:xfrm>
            <a:off x="965351" y="2592854"/>
            <a:ext cx="538609" cy="172611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>
                <a:tab pos="139700" algn="l"/>
              </a:tabLst>
            </a:pPr>
            <a:r>
              <a:rPr lang="en-US" altLang="zh-CN" dirty="0">
                <a:solidFill>
                  <a:schemeClr val="accent1"/>
                </a:solidFill>
              </a:rPr>
              <a:t>	</a:t>
            </a:r>
            <a:r>
              <a:rPr lang="en-US" altLang="zh-CN" sz="1056" dirty="0">
                <a:solidFill>
                  <a:schemeClr val="accent1"/>
                </a:solidFill>
                <a:latin typeface="微软雅黑" pitchFamily="18" charset="0"/>
                <a:cs typeface="微软雅黑" pitchFamily="18" charset="0"/>
              </a:rPr>
              <a:t>帧速</a:t>
            </a:r>
          </a:p>
          <a:p>
            <a:pPr>
              <a:lnSpc>
                <a:spcPts val="1000"/>
              </a:lnSpc>
            </a:pPr>
            <a:endParaRPr lang="en-US" altLang="zh-CN" dirty="0">
              <a:solidFill>
                <a:schemeClr val="accent1"/>
              </a:solidFill>
            </a:endParaRPr>
          </a:p>
          <a:p>
            <a:pPr>
              <a:lnSpc>
                <a:spcPts val="1000"/>
              </a:lnSpc>
            </a:pPr>
            <a:endParaRPr lang="en-US" altLang="zh-CN" dirty="0">
              <a:solidFill>
                <a:schemeClr val="accent1"/>
              </a:solidFill>
            </a:endParaRPr>
          </a:p>
          <a:p>
            <a:pPr>
              <a:lnSpc>
                <a:spcPts val="1600"/>
              </a:lnSpc>
              <a:tabLst>
                <a:tab pos="139700" algn="l"/>
              </a:tabLst>
            </a:pPr>
            <a:r>
              <a:rPr lang="en-US" altLang="zh-CN" sz="1056" dirty="0">
                <a:solidFill>
                  <a:schemeClr val="accent1"/>
                </a:solidFill>
                <a:latin typeface="微软雅黑" pitchFamily="18" charset="0"/>
                <a:cs typeface="微软雅黑" pitchFamily="18" charset="0"/>
              </a:rPr>
              <a:t>交互方式</a:t>
            </a:r>
          </a:p>
          <a:p>
            <a:pPr>
              <a:lnSpc>
                <a:spcPts val="1000"/>
              </a:lnSpc>
            </a:pPr>
            <a:endParaRPr lang="en-US" altLang="zh-CN" dirty="0">
              <a:solidFill>
                <a:schemeClr val="accent1"/>
              </a:solidFill>
            </a:endParaRPr>
          </a:p>
          <a:p>
            <a:pPr>
              <a:lnSpc>
                <a:spcPts val="1000"/>
              </a:lnSpc>
            </a:pPr>
            <a:endParaRPr lang="en-US" altLang="zh-CN" dirty="0">
              <a:solidFill>
                <a:schemeClr val="accent1"/>
              </a:solidFill>
            </a:endParaRPr>
          </a:p>
          <a:p>
            <a:pPr>
              <a:lnSpc>
                <a:spcPts val="1600"/>
              </a:lnSpc>
              <a:tabLst>
                <a:tab pos="139700" algn="l"/>
              </a:tabLst>
            </a:pPr>
            <a:r>
              <a:rPr lang="en-US" altLang="zh-CN" sz="1056" dirty="0">
                <a:solidFill>
                  <a:schemeClr val="accent1"/>
                </a:solidFill>
                <a:latin typeface="微软雅黑" pitchFamily="18" charset="0"/>
                <a:cs typeface="微软雅黑" pitchFamily="18" charset="0"/>
              </a:rPr>
              <a:t>内容来源</a:t>
            </a:r>
          </a:p>
          <a:p>
            <a:pPr>
              <a:lnSpc>
                <a:spcPts val="1000"/>
              </a:lnSpc>
            </a:pPr>
            <a:endParaRPr lang="en-US" altLang="zh-CN" dirty="0">
              <a:solidFill>
                <a:schemeClr val="accent1"/>
              </a:solidFill>
            </a:endParaRPr>
          </a:p>
          <a:p>
            <a:pPr>
              <a:lnSpc>
                <a:spcPts val="1000"/>
              </a:lnSpc>
            </a:pPr>
            <a:endParaRPr lang="en-US" altLang="zh-CN" dirty="0">
              <a:solidFill>
                <a:schemeClr val="accent1"/>
              </a:solidFill>
            </a:endParaRPr>
          </a:p>
          <a:p>
            <a:pPr>
              <a:lnSpc>
                <a:spcPts val="1600"/>
              </a:lnSpc>
              <a:tabLst>
                <a:tab pos="139700" algn="l"/>
              </a:tabLst>
            </a:pPr>
            <a:r>
              <a:rPr lang="en-US" altLang="zh-CN" sz="1056" dirty="0">
                <a:solidFill>
                  <a:schemeClr val="accent1"/>
                </a:solidFill>
                <a:latin typeface="微软雅黑" pitchFamily="18" charset="0"/>
                <a:cs typeface="微软雅黑" pitchFamily="18" charset="0"/>
              </a:rPr>
              <a:t>主打功能</a:t>
            </a:r>
          </a:p>
          <a:p>
            <a:pPr>
              <a:lnSpc>
                <a:spcPts val="1000"/>
              </a:lnSpc>
            </a:pPr>
            <a:endParaRPr lang="en-US" altLang="zh-CN" dirty="0">
              <a:solidFill>
                <a:schemeClr val="accent1"/>
              </a:solidFill>
            </a:endParaRPr>
          </a:p>
        </p:txBody>
      </p:sp>
      <p:sp>
        <p:nvSpPr>
          <p:cNvPr id="29" name="TextBox 1"/>
          <p:cNvSpPr txBox="1"/>
          <p:nvPr/>
        </p:nvSpPr>
        <p:spPr>
          <a:xfrm>
            <a:off x="2336951" y="2592854"/>
            <a:ext cx="1211870" cy="172611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>
                <a:tab pos="38100" algn="l"/>
              </a:tabLst>
            </a:pPr>
            <a:r>
              <a:rPr lang="en-US" altLang="zh-CN" sz="1056" dirty="0">
                <a:solidFill>
                  <a:schemeClr val="accent1"/>
                </a:solidFill>
                <a:latin typeface="微软雅黑" pitchFamily="18" charset="0"/>
                <a:cs typeface="微软雅黑" pitchFamily="18" charset="0"/>
              </a:rPr>
              <a:t>90Hz</a:t>
            </a:r>
          </a:p>
          <a:p>
            <a:pPr>
              <a:lnSpc>
                <a:spcPts val="1000"/>
              </a:lnSpc>
            </a:pPr>
            <a:endParaRPr lang="en-US" altLang="zh-CN" dirty="0">
              <a:solidFill>
                <a:schemeClr val="accent1"/>
              </a:solidFill>
            </a:endParaRPr>
          </a:p>
          <a:p>
            <a:pPr>
              <a:lnSpc>
                <a:spcPts val="1000"/>
              </a:lnSpc>
            </a:pPr>
            <a:endParaRPr lang="en-US" altLang="zh-CN" dirty="0">
              <a:solidFill>
                <a:schemeClr val="accent1"/>
              </a:solidFill>
            </a:endParaRPr>
          </a:p>
          <a:p>
            <a:pPr>
              <a:lnSpc>
                <a:spcPts val="1600"/>
              </a:lnSpc>
              <a:tabLst>
                <a:tab pos="38100" algn="l"/>
              </a:tabLst>
            </a:pPr>
            <a:r>
              <a:rPr lang="en-US" altLang="zh-CN" sz="1056" dirty="0">
                <a:solidFill>
                  <a:schemeClr val="accent1"/>
                </a:solidFill>
                <a:latin typeface="微软雅黑" pitchFamily="18" charset="0"/>
                <a:cs typeface="微软雅黑" pitchFamily="18" charset="0"/>
              </a:rPr>
              <a:t>VR游戏控制器</a:t>
            </a:r>
          </a:p>
          <a:p>
            <a:pPr>
              <a:lnSpc>
                <a:spcPts val="1000"/>
              </a:lnSpc>
            </a:pPr>
            <a:endParaRPr lang="en-US" altLang="zh-CN" dirty="0">
              <a:solidFill>
                <a:schemeClr val="accent1"/>
              </a:solidFill>
            </a:endParaRPr>
          </a:p>
          <a:p>
            <a:pPr>
              <a:lnSpc>
                <a:spcPts val="1000"/>
              </a:lnSpc>
            </a:pPr>
            <a:endParaRPr lang="en-US" altLang="zh-CN" dirty="0">
              <a:solidFill>
                <a:schemeClr val="accent1"/>
              </a:solidFill>
            </a:endParaRPr>
          </a:p>
          <a:p>
            <a:pPr>
              <a:lnSpc>
                <a:spcPts val="1600"/>
              </a:lnSpc>
              <a:tabLst>
                <a:tab pos="38100" algn="l"/>
              </a:tabLst>
            </a:pPr>
            <a:r>
              <a:rPr lang="en-US" altLang="zh-CN" dirty="0">
                <a:solidFill>
                  <a:schemeClr val="accent1"/>
                </a:solidFill>
              </a:rPr>
              <a:t>	</a:t>
            </a:r>
            <a:r>
              <a:rPr lang="en-US" altLang="zh-CN" sz="1056" dirty="0">
                <a:solidFill>
                  <a:schemeClr val="accent1"/>
                </a:solidFill>
                <a:latin typeface="微软雅黑" pitchFamily="18" charset="0"/>
                <a:cs typeface="微软雅黑" pitchFamily="18" charset="0"/>
              </a:rPr>
              <a:t>Steam</a:t>
            </a:r>
          </a:p>
          <a:p>
            <a:pPr>
              <a:lnSpc>
                <a:spcPts val="1000"/>
              </a:lnSpc>
            </a:pPr>
            <a:endParaRPr lang="en-US" altLang="zh-CN" dirty="0">
              <a:solidFill>
                <a:schemeClr val="accent1"/>
              </a:solidFill>
            </a:endParaRPr>
          </a:p>
          <a:p>
            <a:pPr>
              <a:lnSpc>
                <a:spcPts val="1000"/>
              </a:lnSpc>
            </a:pPr>
            <a:endParaRPr lang="en-US" altLang="zh-CN" dirty="0">
              <a:solidFill>
                <a:schemeClr val="accent1"/>
              </a:solidFill>
            </a:endParaRPr>
          </a:p>
          <a:p>
            <a:pPr>
              <a:lnSpc>
                <a:spcPts val="1600"/>
              </a:lnSpc>
              <a:tabLst>
                <a:tab pos="38100" algn="l"/>
              </a:tabLst>
            </a:pPr>
            <a:r>
              <a:rPr lang="en-US" altLang="zh-CN" sz="1056" dirty="0">
                <a:solidFill>
                  <a:schemeClr val="accent1"/>
                </a:solidFill>
                <a:latin typeface="微软雅黑" pitchFamily="18" charset="0"/>
                <a:cs typeface="微软雅黑" pitchFamily="18" charset="0"/>
              </a:rPr>
              <a:t>游戏娱乐、虚拟参观</a:t>
            </a:r>
          </a:p>
          <a:p>
            <a:pPr>
              <a:lnSpc>
                <a:spcPts val="1000"/>
              </a:lnSpc>
            </a:pPr>
            <a:endParaRPr lang="en-US" altLang="zh-CN" dirty="0">
              <a:solidFill>
                <a:schemeClr val="accent1"/>
              </a:solidFill>
            </a:endParaRPr>
          </a:p>
        </p:txBody>
      </p:sp>
      <p:sp>
        <p:nvSpPr>
          <p:cNvPr id="31" name="TextBox 1"/>
          <p:cNvSpPr txBox="1"/>
          <p:nvPr/>
        </p:nvSpPr>
        <p:spPr>
          <a:xfrm>
            <a:off x="5479125" y="3553610"/>
            <a:ext cx="3023072" cy="113620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>
                <a:tab pos="279400" algn="l"/>
              </a:tabLst>
            </a:pPr>
            <a:r>
              <a:rPr lang="en-US" altLang="zh-CN" sz="1200" b="1" dirty="0">
                <a:solidFill>
                  <a:schemeClr val="accent1"/>
                </a:solidFill>
                <a:latin typeface="微软雅黑" pitchFamily="18" charset="0"/>
                <a:cs typeface="微软雅黑" pitchFamily="18" charset="0"/>
              </a:rPr>
              <a:t>优势与特色:</a:t>
            </a:r>
          </a:p>
          <a:p>
            <a:pPr>
              <a:lnSpc>
                <a:spcPts val="1400"/>
              </a:lnSpc>
              <a:tabLst>
                <a:tab pos="279400" algn="l"/>
              </a:tabLst>
            </a:pPr>
            <a:r>
              <a:rPr lang="en-US" altLang="zh-CN" sz="1200" dirty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•       </a:t>
            </a:r>
            <a:r>
              <a:rPr lang="en-US" altLang="zh-CN" sz="1200" dirty="0">
                <a:solidFill>
                  <a:schemeClr val="accent1"/>
                </a:solidFill>
                <a:latin typeface="微软雅黑" pitchFamily="18" charset="0"/>
                <a:cs typeface="微软雅黑" pitchFamily="18" charset="0"/>
              </a:rPr>
              <a:t>先进的交互方案</a:t>
            </a:r>
          </a:p>
          <a:p>
            <a:pPr>
              <a:lnSpc>
                <a:spcPts val="1400"/>
              </a:lnSpc>
              <a:tabLst>
                <a:tab pos="279400" algn="l"/>
              </a:tabLst>
            </a:pPr>
            <a:r>
              <a:rPr lang="en-US" altLang="zh-CN" sz="1200" dirty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•       </a:t>
            </a:r>
            <a:r>
              <a:rPr lang="en-US" altLang="zh-CN" sz="1200" dirty="0">
                <a:solidFill>
                  <a:schemeClr val="accent1"/>
                </a:solidFill>
                <a:latin typeface="微软雅黑" pitchFamily="18" charset="0"/>
                <a:cs typeface="微软雅黑" pitchFamily="18" charset="0"/>
              </a:rPr>
              <a:t>内容质量高，沉浸感强</a:t>
            </a:r>
          </a:p>
          <a:p>
            <a:pPr>
              <a:lnSpc>
                <a:spcPts val="1400"/>
              </a:lnSpc>
              <a:tabLst>
                <a:tab pos="279400" algn="l"/>
              </a:tabLst>
            </a:pPr>
            <a:r>
              <a:rPr lang="en-US" altLang="zh-CN" sz="1200" dirty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•       </a:t>
            </a:r>
            <a:r>
              <a:rPr lang="en-US" altLang="zh-CN" sz="1200" dirty="0">
                <a:solidFill>
                  <a:schemeClr val="accent1"/>
                </a:solidFill>
                <a:latin typeface="微软雅黑" pitchFamily="18" charset="0"/>
                <a:cs typeface="微软雅黑" pitchFamily="18" charset="0"/>
              </a:rPr>
              <a:t>专有的内容平台Steam</a:t>
            </a:r>
            <a:r>
              <a:rPr lang="en-US" altLang="zh-CN" sz="1200" dirty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>
                <a:solidFill>
                  <a:schemeClr val="accent1"/>
                </a:solidFill>
                <a:latin typeface="微软雅黑" pitchFamily="18" charset="0"/>
                <a:cs typeface="微软雅黑" pitchFamily="18" charset="0"/>
              </a:rPr>
              <a:t>VR和开发工具，</a:t>
            </a:r>
          </a:p>
          <a:p>
            <a:pPr>
              <a:lnSpc>
                <a:spcPts val="1400"/>
              </a:lnSpc>
              <a:tabLst>
                <a:tab pos="279400" algn="l"/>
              </a:tabLst>
            </a:pPr>
            <a:r>
              <a:rPr lang="en-US" altLang="zh-CN" dirty="0">
                <a:solidFill>
                  <a:schemeClr val="accent1"/>
                </a:solidFill>
              </a:rPr>
              <a:t>	</a:t>
            </a:r>
            <a:r>
              <a:rPr lang="en-US" altLang="zh-CN" sz="1200" dirty="0">
                <a:solidFill>
                  <a:schemeClr val="accent1"/>
                </a:solidFill>
                <a:latin typeface="微软雅黑" pitchFamily="18" charset="0"/>
                <a:cs typeface="微软雅黑" pitchFamily="18" charset="0"/>
              </a:rPr>
              <a:t>众多合作商</a:t>
            </a:r>
          </a:p>
          <a:p>
            <a:pPr>
              <a:lnSpc>
                <a:spcPts val="1400"/>
              </a:lnSpc>
              <a:tabLst>
                <a:tab pos="279400" algn="l"/>
              </a:tabLst>
            </a:pPr>
            <a:r>
              <a:rPr lang="en-US" altLang="zh-CN" sz="120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•       </a:t>
            </a:r>
            <a:r>
              <a:rPr lang="en-US" altLang="zh-CN" sz="1200">
                <a:solidFill>
                  <a:schemeClr val="accent1"/>
                </a:solidFill>
                <a:latin typeface="微软雅黑" pitchFamily="18" charset="0"/>
                <a:cs typeface="微软雅黑" pitchFamily="18" charset="0"/>
              </a:rPr>
              <a:t>无眩晕感</a:t>
            </a:r>
            <a:endParaRPr lang="en-US" altLang="zh-CN" sz="1200" dirty="0">
              <a:solidFill>
                <a:schemeClr val="accent1"/>
              </a:solidFill>
              <a:latin typeface="微软雅黑" pitchFamily="18" charset="0"/>
              <a:cs typeface="微软雅黑" pitchFamily="18" charset="0"/>
            </a:endParaRPr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4165" y="772292"/>
            <a:ext cx="2372991" cy="1910588"/>
          </a:xfrm>
          <a:prstGeom prst="rect">
            <a:avLst/>
          </a:prstGeom>
        </p:spPr>
      </p:pic>
      <p:sp>
        <p:nvSpPr>
          <p:cNvPr id="34" name="矩形 33"/>
          <p:cNvSpPr/>
          <p:nvPr/>
        </p:nvSpPr>
        <p:spPr>
          <a:xfrm>
            <a:off x="175465" y="64406"/>
            <a:ext cx="457200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CN" sz="4000" b="1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HTC-VIVE</a:t>
            </a:r>
            <a:endParaRPr lang="en-US" altLang="zh-CN" sz="4000" b="1" dirty="0">
              <a:solidFill>
                <a:schemeClr val="accent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35" name="图片 3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8734" y="92679"/>
            <a:ext cx="516557" cy="596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6810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75465" y="64406"/>
            <a:ext cx="457200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CN" sz="4000" b="1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VR</a:t>
            </a:r>
            <a:r>
              <a:rPr lang="zh-CN" altLang="en-US" sz="4000" b="1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梦想家的优势</a:t>
            </a:r>
            <a:endParaRPr lang="en-US" altLang="zh-CN" sz="4000" b="1" dirty="0">
              <a:solidFill>
                <a:schemeClr val="accent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圆角矩形 5"/>
          <p:cNvSpPr/>
          <p:nvPr/>
        </p:nvSpPr>
        <p:spPr bwMode="auto">
          <a:xfrm>
            <a:off x="539720" y="1635685"/>
            <a:ext cx="2376165" cy="432030"/>
          </a:xfrm>
          <a:prstGeom prst="roundRect">
            <a:avLst/>
          </a:prstGeom>
          <a:solidFill>
            <a:schemeClr val="bg1">
              <a:lumMod val="6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7" name="圆角矩形 6"/>
          <p:cNvSpPr/>
          <p:nvPr/>
        </p:nvSpPr>
        <p:spPr bwMode="auto">
          <a:xfrm>
            <a:off x="539719" y="2283730"/>
            <a:ext cx="2376165" cy="432030"/>
          </a:xfrm>
          <a:prstGeom prst="roundRect">
            <a:avLst/>
          </a:prstGeom>
          <a:solidFill>
            <a:schemeClr val="bg1">
              <a:lumMod val="6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8" name="圆角矩形 7"/>
          <p:cNvSpPr/>
          <p:nvPr/>
        </p:nvSpPr>
        <p:spPr bwMode="auto">
          <a:xfrm>
            <a:off x="530719" y="2931108"/>
            <a:ext cx="2376165" cy="432030"/>
          </a:xfrm>
          <a:prstGeom prst="roundRect">
            <a:avLst/>
          </a:prstGeom>
          <a:solidFill>
            <a:schemeClr val="bg1">
              <a:lumMod val="6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9" name="圆角矩形 8"/>
          <p:cNvSpPr/>
          <p:nvPr/>
        </p:nvSpPr>
        <p:spPr bwMode="auto">
          <a:xfrm>
            <a:off x="530719" y="3578486"/>
            <a:ext cx="2376165" cy="432030"/>
          </a:xfrm>
          <a:prstGeom prst="roundRect">
            <a:avLst/>
          </a:prstGeom>
          <a:solidFill>
            <a:schemeClr val="bg1">
              <a:lumMod val="6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39719" y="1158346"/>
            <a:ext cx="1368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现状</a:t>
            </a:r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611725" y="1635685"/>
            <a:ext cx="2304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国际互联网巨头进入</a:t>
            </a:r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575721" y="2315079"/>
            <a:ext cx="2304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整体产业链比较薄弱</a:t>
            </a:r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562859" y="2993806"/>
            <a:ext cx="2304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产业技术未完全成熟</a:t>
            </a:r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498014" y="3604064"/>
            <a:ext cx="2304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内容缺乏及投入薄弱</a:t>
            </a:r>
            <a:endParaRPr lang="zh-CN" altLang="en-US"/>
          </a:p>
        </p:txBody>
      </p:sp>
      <p:sp>
        <p:nvSpPr>
          <p:cNvPr id="15" name="圆角矩形 14"/>
          <p:cNvSpPr/>
          <p:nvPr/>
        </p:nvSpPr>
        <p:spPr bwMode="auto">
          <a:xfrm>
            <a:off x="4067965" y="1635685"/>
            <a:ext cx="4896340" cy="432030"/>
          </a:xfrm>
          <a:prstGeom prst="roundRect">
            <a:avLst/>
          </a:prstGeom>
          <a:solidFill>
            <a:srgbClr val="92D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4211975" y="1667034"/>
            <a:ext cx="2304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行业前景诱人</a:t>
            </a:r>
            <a:endParaRPr lang="zh-CN" altLang="en-US"/>
          </a:p>
        </p:txBody>
      </p:sp>
      <p:sp>
        <p:nvSpPr>
          <p:cNvPr id="17" name="圆角矩形 16"/>
          <p:cNvSpPr/>
          <p:nvPr/>
        </p:nvSpPr>
        <p:spPr bwMode="auto">
          <a:xfrm>
            <a:off x="4051795" y="2283730"/>
            <a:ext cx="4896340" cy="432030"/>
          </a:xfrm>
          <a:prstGeom prst="roundRect">
            <a:avLst/>
          </a:prstGeom>
          <a:solidFill>
            <a:srgbClr val="92D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4242800" y="2305475"/>
            <a:ext cx="2304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行业空间大</a:t>
            </a:r>
            <a:endParaRPr lang="zh-CN" altLang="en-US"/>
          </a:p>
        </p:txBody>
      </p:sp>
      <p:sp>
        <p:nvSpPr>
          <p:cNvPr id="19" name="圆角矩形 18"/>
          <p:cNvSpPr/>
          <p:nvPr/>
        </p:nvSpPr>
        <p:spPr bwMode="auto">
          <a:xfrm>
            <a:off x="4051795" y="2931108"/>
            <a:ext cx="4896340" cy="432030"/>
          </a:xfrm>
          <a:prstGeom prst="roundRect">
            <a:avLst/>
          </a:prstGeom>
          <a:solidFill>
            <a:srgbClr val="92D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4242799" y="2931108"/>
            <a:ext cx="34254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多功能一体化</a:t>
            </a:r>
            <a:r>
              <a:rPr lang="en-US" altLang="zh-CN"/>
              <a:t>VR</a:t>
            </a:r>
            <a:r>
              <a:rPr lang="zh-CN" altLang="en-US"/>
              <a:t>管控系统</a:t>
            </a:r>
            <a:endParaRPr lang="zh-CN" altLang="en-US"/>
          </a:p>
        </p:txBody>
      </p:sp>
      <p:sp>
        <p:nvSpPr>
          <p:cNvPr id="21" name="圆角矩形 20"/>
          <p:cNvSpPr/>
          <p:nvPr/>
        </p:nvSpPr>
        <p:spPr bwMode="auto">
          <a:xfrm>
            <a:off x="4051795" y="3578486"/>
            <a:ext cx="4896340" cy="432030"/>
          </a:xfrm>
          <a:prstGeom prst="roundRect">
            <a:avLst/>
          </a:prstGeom>
          <a:solidFill>
            <a:srgbClr val="92D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4211975" y="3595652"/>
            <a:ext cx="3600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打造商业内容，深耕</a:t>
            </a:r>
            <a:r>
              <a:rPr lang="en-US" altLang="zh-CN"/>
              <a:t>VR</a:t>
            </a:r>
            <a:r>
              <a:rPr lang="zh-CN" altLang="en-US"/>
              <a:t>商业产业</a:t>
            </a:r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4067965" y="1189695"/>
            <a:ext cx="1368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优势</a:t>
            </a:r>
            <a:endParaRPr lang="zh-CN" altLang="en-US"/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8734" y="92679"/>
            <a:ext cx="516557" cy="596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4263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/>
          <p:cNvCxnSpPr/>
          <p:nvPr/>
        </p:nvCxnSpPr>
        <p:spPr>
          <a:xfrm flipH="1">
            <a:off x="1432753" y="971305"/>
            <a:ext cx="7675562" cy="7938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" name="文本框 28"/>
          <p:cNvSpPr txBox="1">
            <a:spLocks noChangeArrowheads="1"/>
          </p:cNvSpPr>
          <p:nvPr/>
        </p:nvSpPr>
        <p:spPr bwMode="auto">
          <a:xfrm>
            <a:off x="4287119" y="123580"/>
            <a:ext cx="4487822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4000" b="1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en-US" altLang="zh-CN"/>
              <a:t>Contents </a:t>
            </a:r>
            <a:r>
              <a:rPr lang="zh-CN" altLang="en-US"/>
              <a:t>目录</a:t>
            </a:r>
          </a:p>
        </p:txBody>
      </p:sp>
      <p:grpSp>
        <p:nvGrpSpPr>
          <p:cNvPr id="7" name="组合 5"/>
          <p:cNvGrpSpPr>
            <a:grpSpLocks/>
          </p:cNvGrpSpPr>
          <p:nvPr/>
        </p:nvGrpSpPr>
        <p:grpSpPr bwMode="auto">
          <a:xfrm>
            <a:off x="5840760" y="1127471"/>
            <a:ext cx="1909136" cy="1016398"/>
            <a:chOff x="245606" y="74325"/>
            <a:chExt cx="1910679" cy="1015075"/>
          </a:xfrm>
        </p:grpSpPr>
        <p:sp>
          <p:nvSpPr>
            <p:cNvPr id="8" name="文本框 6"/>
            <p:cNvSpPr txBox="1">
              <a:spLocks noChangeArrowheads="1"/>
            </p:cNvSpPr>
            <p:nvPr/>
          </p:nvSpPr>
          <p:spPr bwMode="auto">
            <a:xfrm>
              <a:off x="245606" y="74325"/>
              <a:ext cx="1596571" cy="1015075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6000" b="1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01</a:t>
              </a:r>
            </a:p>
          </p:txBody>
        </p:sp>
        <p:sp>
          <p:nvSpPr>
            <p:cNvPr id="9" name="文本框 7"/>
            <p:cNvSpPr txBox="1">
              <a:spLocks noChangeArrowheads="1"/>
            </p:cNvSpPr>
            <p:nvPr/>
          </p:nvSpPr>
          <p:spPr bwMode="auto">
            <a:xfrm>
              <a:off x="1183783" y="99307"/>
              <a:ext cx="972502" cy="8299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2400" b="1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行业概况</a:t>
              </a:r>
            </a:p>
          </p:txBody>
        </p:sp>
        <p:cxnSp>
          <p:nvCxnSpPr>
            <p:cNvPr id="10" name="直接连接符 9"/>
            <p:cNvCxnSpPr>
              <a:cxnSpLocks noChangeShapeType="1"/>
            </p:cNvCxnSpPr>
            <p:nvPr/>
          </p:nvCxnSpPr>
          <p:spPr bwMode="auto">
            <a:xfrm>
              <a:off x="303203" y="972754"/>
              <a:ext cx="1533545" cy="2703"/>
            </a:xfrm>
            <a:prstGeom prst="line">
              <a:avLst/>
            </a:prstGeom>
            <a:noFill/>
            <a:ln w="6350">
              <a:solidFill>
                <a:srgbClr val="4F81B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11" name="组合 5"/>
          <p:cNvGrpSpPr>
            <a:grpSpLocks/>
          </p:cNvGrpSpPr>
          <p:nvPr/>
        </p:nvGrpSpPr>
        <p:grpSpPr bwMode="auto">
          <a:xfrm>
            <a:off x="4545057" y="2388740"/>
            <a:ext cx="2089295" cy="1015712"/>
            <a:chOff x="55402" y="24203"/>
            <a:chExt cx="2090057" cy="1015697"/>
          </a:xfrm>
        </p:grpSpPr>
        <p:sp>
          <p:nvSpPr>
            <p:cNvPr id="12" name="文本框 6"/>
            <p:cNvSpPr txBox="1">
              <a:spLocks noChangeArrowheads="1"/>
            </p:cNvSpPr>
            <p:nvPr/>
          </p:nvSpPr>
          <p:spPr bwMode="auto">
            <a:xfrm>
              <a:off x="131951" y="24203"/>
              <a:ext cx="1596571" cy="10156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6000" b="1">
                  <a:solidFill>
                    <a:schemeClr val="accent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02</a:t>
              </a:r>
            </a:p>
          </p:txBody>
        </p:sp>
        <p:sp>
          <p:nvSpPr>
            <p:cNvPr id="13" name="文本框 7"/>
            <p:cNvSpPr txBox="1">
              <a:spLocks noChangeArrowheads="1"/>
            </p:cNvSpPr>
            <p:nvPr/>
          </p:nvSpPr>
          <p:spPr bwMode="auto">
            <a:xfrm>
              <a:off x="1101418" y="70072"/>
              <a:ext cx="972502" cy="8309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2400" b="1">
                  <a:solidFill>
                    <a:schemeClr val="accent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发展规划</a:t>
              </a:r>
            </a:p>
          </p:txBody>
        </p:sp>
        <p:cxnSp>
          <p:nvCxnSpPr>
            <p:cNvPr id="14" name="直接连接符 12"/>
            <p:cNvCxnSpPr>
              <a:cxnSpLocks noChangeShapeType="1"/>
            </p:cNvCxnSpPr>
            <p:nvPr/>
          </p:nvCxnSpPr>
          <p:spPr bwMode="auto">
            <a:xfrm>
              <a:off x="55402" y="933643"/>
              <a:ext cx="2090057" cy="0"/>
            </a:xfrm>
            <a:prstGeom prst="line">
              <a:avLst/>
            </a:prstGeom>
            <a:noFill/>
            <a:ln w="6350">
              <a:solidFill>
                <a:schemeClr val="accent1">
                  <a:lumMod val="75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15" name="组合 14"/>
          <p:cNvGrpSpPr/>
          <p:nvPr/>
        </p:nvGrpSpPr>
        <p:grpSpPr>
          <a:xfrm>
            <a:off x="6748183" y="3838544"/>
            <a:ext cx="2090738" cy="1016000"/>
            <a:chOff x="6136515" y="3785943"/>
            <a:chExt cx="2090738" cy="1016000"/>
          </a:xfrm>
        </p:grpSpPr>
        <p:sp>
          <p:nvSpPr>
            <p:cNvPr id="16" name="文本框 6"/>
            <p:cNvSpPr txBox="1">
              <a:spLocks noChangeArrowheads="1"/>
            </p:cNvSpPr>
            <p:nvPr/>
          </p:nvSpPr>
          <p:spPr bwMode="auto">
            <a:xfrm>
              <a:off x="6136515" y="3785943"/>
              <a:ext cx="1597025" cy="1016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6000" b="1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05</a:t>
              </a:r>
            </a:p>
          </p:txBody>
        </p:sp>
        <p:sp>
          <p:nvSpPr>
            <p:cNvPr id="17" name="文本框 7"/>
            <p:cNvSpPr txBox="1">
              <a:spLocks noChangeArrowheads="1"/>
            </p:cNvSpPr>
            <p:nvPr/>
          </p:nvSpPr>
          <p:spPr bwMode="auto">
            <a:xfrm>
              <a:off x="7138228" y="3890718"/>
              <a:ext cx="973137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2400" b="1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案例分享</a:t>
              </a:r>
            </a:p>
          </p:txBody>
        </p:sp>
        <p:cxnSp>
          <p:nvCxnSpPr>
            <p:cNvPr id="18" name="直接连接符 12"/>
            <p:cNvCxnSpPr>
              <a:cxnSpLocks noChangeShapeType="1"/>
            </p:cNvCxnSpPr>
            <p:nvPr/>
          </p:nvCxnSpPr>
          <p:spPr bwMode="auto">
            <a:xfrm>
              <a:off x="6136515" y="4714630"/>
              <a:ext cx="2090738" cy="0"/>
            </a:xfrm>
            <a:prstGeom prst="line">
              <a:avLst/>
            </a:prstGeom>
            <a:noFill/>
            <a:ln w="6350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19" name="组合 5"/>
          <p:cNvGrpSpPr>
            <a:grpSpLocks/>
          </p:cNvGrpSpPr>
          <p:nvPr/>
        </p:nvGrpSpPr>
        <p:grpSpPr bwMode="auto">
          <a:xfrm>
            <a:off x="6812205" y="2348506"/>
            <a:ext cx="2123703" cy="1015299"/>
            <a:chOff x="58056" y="116216"/>
            <a:chExt cx="2125149" cy="1016565"/>
          </a:xfrm>
        </p:grpSpPr>
        <p:sp>
          <p:nvSpPr>
            <p:cNvPr id="20" name="文本框 6"/>
            <p:cNvSpPr txBox="1">
              <a:spLocks noChangeArrowheads="1"/>
            </p:cNvSpPr>
            <p:nvPr/>
          </p:nvSpPr>
          <p:spPr bwMode="auto">
            <a:xfrm>
              <a:off x="58056" y="116216"/>
              <a:ext cx="1596571" cy="10165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6000" b="1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03</a:t>
              </a:r>
            </a:p>
          </p:txBody>
        </p:sp>
        <p:sp>
          <p:nvSpPr>
            <p:cNvPr id="21" name="文本框 7"/>
            <p:cNvSpPr txBox="1">
              <a:spLocks noChangeArrowheads="1"/>
            </p:cNvSpPr>
            <p:nvPr/>
          </p:nvSpPr>
          <p:spPr bwMode="auto">
            <a:xfrm>
              <a:off x="1030341" y="160901"/>
              <a:ext cx="972502" cy="8320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2400" b="1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团队力量</a:t>
              </a:r>
            </a:p>
          </p:txBody>
        </p:sp>
        <p:cxnSp>
          <p:nvCxnSpPr>
            <p:cNvPr id="22" name="直接连接符 12"/>
            <p:cNvCxnSpPr>
              <a:cxnSpLocks noChangeShapeType="1"/>
            </p:cNvCxnSpPr>
            <p:nvPr/>
          </p:nvCxnSpPr>
          <p:spPr bwMode="auto">
            <a:xfrm>
              <a:off x="93148" y="1077402"/>
              <a:ext cx="2090057" cy="0"/>
            </a:xfrm>
            <a:prstGeom prst="line">
              <a:avLst/>
            </a:prstGeom>
            <a:noFill/>
            <a:ln w="6350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23" name="组合 22"/>
          <p:cNvGrpSpPr/>
          <p:nvPr/>
        </p:nvGrpSpPr>
        <p:grpSpPr>
          <a:xfrm>
            <a:off x="4592646" y="3838544"/>
            <a:ext cx="1958975" cy="1016000"/>
            <a:chOff x="3388553" y="3841505"/>
            <a:chExt cx="1958975" cy="1016000"/>
          </a:xfrm>
        </p:grpSpPr>
        <p:sp>
          <p:nvSpPr>
            <p:cNvPr id="24" name="文本框 6"/>
            <p:cNvSpPr txBox="1">
              <a:spLocks noChangeArrowheads="1"/>
            </p:cNvSpPr>
            <p:nvPr/>
          </p:nvSpPr>
          <p:spPr bwMode="auto">
            <a:xfrm>
              <a:off x="3388553" y="3841505"/>
              <a:ext cx="1597025" cy="1016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6000" b="1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04</a:t>
              </a:r>
            </a:p>
          </p:txBody>
        </p:sp>
        <p:sp>
          <p:nvSpPr>
            <p:cNvPr id="25" name="文本框 7"/>
            <p:cNvSpPr txBox="1">
              <a:spLocks noChangeArrowheads="1"/>
            </p:cNvSpPr>
            <p:nvPr/>
          </p:nvSpPr>
          <p:spPr bwMode="auto">
            <a:xfrm>
              <a:off x="4375978" y="3917705"/>
              <a:ext cx="971550" cy="8302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2400" b="1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运营模式</a:t>
              </a:r>
            </a:p>
          </p:txBody>
        </p:sp>
        <p:cxnSp>
          <p:nvCxnSpPr>
            <p:cNvPr id="26" name="直接连接符 25"/>
            <p:cNvCxnSpPr>
              <a:cxnSpLocks noChangeShapeType="1"/>
            </p:cNvCxnSpPr>
            <p:nvPr/>
          </p:nvCxnSpPr>
          <p:spPr bwMode="auto">
            <a:xfrm>
              <a:off x="3557070" y="4752311"/>
              <a:ext cx="1532307" cy="2707"/>
            </a:xfrm>
            <a:prstGeom prst="line">
              <a:avLst/>
            </a:prstGeom>
            <a:noFill/>
            <a:ln w="6350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pic>
        <p:nvPicPr>
          <p:cNvPr id="27" name="图片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868" y="1567984"/>
            <a:ext cx="3438468" cy="3160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37347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8133507"/>
  <p:tag name="MH_LIBRARY" val="GRAPHIC"/>
  <p:tag name="MH_ORDER" val="Right Triangle 2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8133507"/>
  <p:tag name="MH_LIBRARY" val="GRAPHIC"/>
  <p:tag name="MH_ORDER" val="Straight Connector 1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8133507"/>
  <p:tag name="MH_LIBRARY" val="GRAPHIC"/>
  <p:tag name="MH_ORDER" val="Straight Connector 12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8133507"/>
  <p:tag name="MH_LIBRARY" val="GRAPHIC"/>
  <p:tag name="MH_ORDER" val="Straight Connector 13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8133507"/>
  <p:tag name="MH_LIBRARY" val="GRAPHIC"/>
  <p:tag name="MH_ORDER" val="Freeform 2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8133507"/>
  <p:tag name="MH_LIBRARY" val="GRAPHIC"/>
  <p:tag name="MH_ORDER" val="Right Triangle 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8133507"/>
  <p:tag name="MH_LIBRARY" val="GRAPHIC"/>
  <p:tag name="MH_ORDER" val="Right Triangle 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8133507"/>
  <p:tag name="MH_LIBRARY" val="GRAPHIC"/>
  <p:tag name="MH_ORDER" val="Right Triangle 5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8133507"/>
  <p:tag name="MH_LIBRARY" val="GRAPHIC"/>
  <p:tag name="MH_ORDER" val="Right Triangle 6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8133507"/>
  <p:tag name="MH_LIBRARY" val="GRAPHIC"/>
  <p:tag name="MH_ORDER" val="Right Triangle 7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8133507"/>
  <p:tag name="MH_LIBRARY" val="GRAPHIC"/>
  <p:tag name="MH_ORDER" val="Right Triangle 8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8133507"/>
  <p:tag name="MH_LIBRARY" val="GRAPHIC"/>
  <p:tag name="MH_ORDER" val="Right Triangle 9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8133507"/>
  <p:tag name="MH_LIBRARY" val="GRAPHIC"/>
  <p:tag name="MH_ORDER" val="Straight Connector 10"/>
</p:tagLst>
</file>

<file path=ppt/theme/theme1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Office 主题​​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lnDef>
  </a:objectDefaults>
  <a:extraClrSchemeLst/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Horizon</Template>
  <TotalTime>967</TotalTime>
  <Pages>0</Pages>
  <Words>880</Words>
  <Characters>0</Characters>
  <Application>Microsoft Office PowerPoint</Application>
  <DocSecurity>0</DocSecurity>
  <PresentationFormat>全屏显示(16:9)</PresentationFormat>
  <Lines>0</Lines>
  <Paragraphs>290</Paragraphs>
  <Slides>23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34" baseType="lpstr">
      <vt:lpstr>Meiryo UI</vt:lpstr>
      <vt:lpstr>方正兰亭超细黑简体</vt:lpstr>
      <vt:lpstr>华文琥珀</vt:lpstr>
      <vt:lpstr>华文细黑</vt:lpstr>
      <vt:lpstr>宋体</vt:lpstr>
      <vt:lpstr>微软雅黑</vt:lpstr>
      <vt:lpstr>幼圆</vt:lpstr>
      <vt:lpstr>Arial</vt:lpstr>
      <vt:lpstr>Calibri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电商孵化加速产业园</dc:title>
  <dc:creator>伍贞</dc:creator>
  <cp:lastModifiedBy>沈绚星</cp:lastModifiedBy>
  <cp:revision>211</cp:revision>
  <dcterms:created xsi:type="dcterms:W3CDTF">2014-07-22T07:42:00Z</dcterms:created>
  <dcterms:modified xsi:type="dcterms:W3CDTF">2016-06-28T05:41:18Z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2052-9.1.0.4953</vt:lpwstr>
  </property>
</Properties>
</file>